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65" r:id="rId3"/>
    <p:sldId id="267" r:id="rId4"/>
    <p:sldId id="282" r:id="rId5"/>
    <p:sldId id="303" r:id="rId6"/>
    <p:sldId id="304" r:id="rId7"/>
    <p:sldId id="305" r:id="rId8"/>
    <p:sldId id="306" r:id="rId9"/>
    <p:sldId id="307" r:id="rId10"/>
    <p:sldId id="308" r:id="rId11"/>
    <p:sldId id="309" r:id="rId12"/>
    <p:sldId id="310" r:id="rId13"/>
    <p:sldId id="318" r:id="rId14"/>
    <p:sldId id="312" r:id="rId15"/>
    <p:sldId id="319" r:id="rId16"/>
    <p:sldId id="314" r:id="rId17"/>
    <p:sldId id="320" r:id="rId18"/>
    <p:sldId id="316" r:id="rId19"/>
    <p:sldId id="317" r:id="rId20"/>
    <p:sldId id="285" r:id="rId21"/>
    <p:sldId id="32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251640-7170-4FE9-885A-F3BC7D824F6D}" v="7" dt="2026-01-13T14:36:22.3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608" autoAdjust="0"/>
    <p:restoredTop sz="86423" autoAdjust="0"/>
  </p:normalViewPr>
  <p:slideViewPr>
    <p:cSldViewPr snapToGrid="0">
      <p:cViewPr varScale="1">
        <p:scale>
          <a:sx n="71" d="100"/>
          <a:sy n="71" d="100"/>
        </p:scale>
        <p:origin x="235" y="7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lake Rickman" userId="f5812bd1-5035-48e1-8e36-7bb879324265" providerId="ADAL" clId="{47251640-7170-4FE9-885A-F3BC7D824F6D}"/>
    <pc:docChg chg="undo custSel addSld delSld modSld">
      <pc:chgData name="Blake Rickman" userId="f5812bd1-5035-48e1-8e36-7bb879324265" providerId="ADAL" clId="{47251640-7170-4FE9-885A-F3BC7D824F6D}" dt="2026-01-21T19:19:44.122" v="2037" actId="6549"/>
      <pc:docMkLst>
        <pc:docMk/>
      </pc:docMkLst>
      <pc:sldChg chg="modSp mod">
        <pc:chgData name="Blake Rickman" userId="f5812bd1-5035-48e1-8e36-7bb879324265" providerId="ADAL" clId="{47251640-7170-4FE9-885A-F3BC7D824F6D}" dt="2026-01-21T19:19:44.122" v="2037" actId="6549"/>
        <pc:sldMkLst>
          <pc:docMk/>
          <pc:sldMk cId="3504810085" sldId="265"/>
        </pc:sldMkLst>
        <pc:spChg chg="mod">
          <ac:chgData name="Blake Rickman" userId="f5812bd1-5035-48e1-8e36-7bb879324265" providerId="ADAL" clId="{47251640-7170-4FE9-885A-F3BC7D824F6D}" dt="2026-01-21T19:19:44.122" v="2037" actId="6549"/>
          <ac:spMkLst>
            <pc:docMk/>
            <pc:sldMk cId="3504810085" sldId="265"/>
            <ac:spMk id="9" creationId="{E885DC2F-E96F-7CCB-8A62-A5AD04FAAA6E}"/>
          </ac:spMkLst>
        </pc:spChg>
      </pc:sldChg>
      <pc:sldChg chg="modSp mod">
        <pc:chgData name="Blake Rickman" userId="f5812bd1-5035-48e1-8e36-7bb879324265" providerId="ADAL" clId="{47251640-7170-4FE9-885A-F3BC7D824F6D}" dt="2026-01-07T15:28:08.778" v="355" actId="20577"/>
        <pc:sldMkLst>
          <pc:docMk/>
          <pc:sldMk cId="2615514494" sldId="267"/>
        </pc:sldMkLst>
        <pc:spChg chg="mod">
          <ac:chgData name="Blake Rickman" userId="f5812bd1-5035-48e1-8e36-7bb879324265" providerId="ADAL" clId="{47251640-7170-4FE9-885A-F3BC7D824F6D}" dt="2026-01-07T15:28:08.778" v="355" actId="20577"/>
          <ac:spMkLst>
            <pc:docMk/>
            <pc:sldMk cId="2615514494" sldId="267"/>
            <ac:spMk id="7" creationId="{AA00379B-B891-B501-A686-EC954EA66BE7}"/>
          </ac:spMkLst>
        </pc:spChg>
      </pc:sldChg>
      <pc:sldChg chg="del">
        <pc:chgData name="Blake Rickman" userId="f5812bd1-5035-48e1-8e36-7bb879324265" providerId="ADAL" clId="{47251640-7170-4FE9-885A-F3BC7D824F6D}" dt="2026-01-13T14:36:33.450" v="2004" actId="2696"/>
        <pc:sldMkLst>
          <pc:docMk/>
          <pc:sldMk cId="442758338" sldId="281"/>
        </pc:sldMkLst>
      </pc:sldChg>
      <pc:sldChg chg="modSp mod">
        <pc:chgData name="Blake Rickman" userId="f5812bd1-5035-48e1-8e36-7bb879324265" providerId="ADAL" clId="{47251640-7170-4FE9-885A-F3BC7D824F6D}" dt="2026-01-07T15:40:23.118" v="431" actId="14100"/>
        <pc:sldMkLst>
          <pc:docMk/>
          <pc:sldMk cId="3096011279" sldId="282"/>
        </pc:sldMkLst>
        <pc:spChg chg="mod">
          <ac:chgData name="Blake Rickman" userId="f5812bd1-5035-48e1-8e36-7bb879324265" providerId="ADAL" clId="{47251640-7170-4FE9-885A-F3BC7D824F6D}" dt="2026-01-07T15:40:23.118" v="431" actId="14100"/>
          <ac:spMkLst>
            <pc:docMk/>
            <pc:sldMk cId="3096011279" sldId="282"/>
            <ac:spMk id="7" creationId="{AA00379B-B891-B501-A686-EC954EA66BE7}"/>
          </ac:spMkLst>
        </pc:spChg>
      </pc:sldChg>
      <pc:sldChg chg="del">
        <pc:chgData name="Blake Rickman" userId="f5812bd1-5035-48e1-8e36-7bb879324265" providerId="ADAL" clId="{47251640-7170-4FE9-885A-F3BC7D824F6D}" dt="2026-01-13T14:36:36.631" v="2005" actId="2696"/>
        <pc:sldMkLst>
          <pc:docMk/>
          <pc:sldMk cId="528891769" sldId="283"/>
        </pc:sldMkLst>
      </pc:sldChg>
      <pc:sldChg chg="modSp mod">
        <pc:chgData name="Blake Rickman" userId="f5812bd1-5035-48e1-8e36-7bb879324265" providerId="ADAL" clId="{47251640-7170-4FE9-885A-F3BC7D824F6D}" dt="2026-01-13T14:36:22.618" v="2003" actId="27636"/>
        <pc:sldMkLst>
          <pc:docMk/>
          <pc:sldMk cId="500597432" sldId="285"/>
        </pc:sldMkLst>
        <pc:spChg chg="mod">
          <ac:chgData name="Blake Rickman" userId="f5812bd1-5035-48e1-8e36-7bb879324265" providerId="ADAL" clId="{47251640-7170-4FE9-885A-F3BC7D824F6D}" dt="2026-01-13T14:36:22.618" v="2003" actId="27636"/>
          <ac:spMkLst>
            <pc:docMk/>
            <pc:sldMk cId="500597432" sldId="285"/>
            <ac:spMk id="8" creationId="{43872BA1-9A79-5460-BA1E-7073554994AD}"/>
          </ac:spMkLst>
        </pc:spChg>
      </pc:sldChg>
      <pc:sldChg chg="modSp mod">
        <pc:chgData name="Blake Rickman" userId="f5812bd1-5035-48e1-8e36-7bb879324265" providerId="ADAL" clId="{47251640-7170-4FE9-885A-F3BC7D824F6D}" dt="2026-01-07T15:38:32.160" v="415" actId="115"/>
        <pc:sldMkLst>
          <pc:docMk/>
          <pc:sldMk cId="1973985001" sldId="303"/>
        </pc:sldMkLst>
        <pc:spChg chg="mod">
          <ac:chgData name="Blake Rickman" userId="f5812bd1-5035-48e1-8e36-7bb879324265" providerId="ADAL" clId="{47251640-7170-4FE9-885A-F3BC7D824F6D}" dt="2026-01-07T15:38:32.160" v="415" actId="115"/>
          <ac:spMkLst>
            <pc:docMk/>
            <pc:sldMk cId="1973985001" sldId="303"/>
            <ac:spMk id="7" creationId="{AA00379B-B891-B501-A686-EC954EA66BE7}"/>
          </ac:spMkLst>
        </pc:spChg>
      </pc:sldChg>
      <pc:sldChg chg="modSp mod">
        <pc:chgData name="Blake Rickman" userId="f5812bd1-5035-48e1-8e36-7bb879324265" providerId="ADAL" clId="{47251640-7170-4FE9-885A-F3BC7D824F6D}" dt="2026-01-07T15:45:43.556" v="499" actId="20577"/>
        <pc:sldMkLst>
          <pc:docMk/>
          <pc:sldMk cId="839653344" sldId="304"/>
        </pc:sldMkLst>
        <pc:spChg chg="mod">
          <ac:chgData name="Blake Rickman" userId="f5812bd1-5035-48e1-8e36-7bb879324265" providerId="ADAL" clId="{47251640-7170-4FE9-885A-F3BC7D824F6D}" dt="2026-01-07T15:45:43.556" v="499" actId="20577"/>
          <ac:spMkLst>
            <pc:docMk/>
            <pc:sldMk cId="839653344" sldId="304"/>
            <ac:spMk id="7" creationId="{AA00379B-B891-B501-A686-EC954EA66BE7}"/>
          </ac:spMkLst>
        </pc:spChg>
      </pc:sldChg>
      <pc:sldChg chg="modSp mod">
        <pc:chgData name="Blake Rickman" userId="f5812bd1-5035-48e1-8e36-7bb879324265" providerId="ADAL" clId="{47251640-7170-4FE9-885A-F3BC7D824F6D}" dt="2026-01-07T15:58:05.932" v="532" actId="20577"/>
        <pc:sldMkLst>
          <pc:docMk/>
          <pc:sldMk cId="730106851" sldId="305"/>
        </pc:sldMkLst>
        <pc:spChg chg="mod">
          <ac:chgData name="Blake Rickman" userId="f5812bd1-5035-48e1-8e36-7bb879324265" providerId="ADAL" clId="{47251640-7170-4FE9-885A-F3BC7D824F6D}" dt="2026-01-07T15:58:05.932" v="532" actId="20577"/>
          <ac:spMkLst>
            <pc:docMk/>
            <pc:sldMk cId="730106851" sldId="305"/>
            <ac:spMk id="7" creationId="{AA00379B-B891-B501-A686-EC954EA66BE7}"/>
          </ac:spMkLst>
        </pc:spChg>
      </pc:sldChg>
      <pc:sldChg chg="modSp mod">
        <pc:chgData name="Blake Rickman" userId="f5812bd1-5035-48e1-8e36-7bb879324265" providerId="ADAL" clId="{47251640-7170-4FE9-885A-F3BC7D824F6D}" dt="2026-01-20T19:14:14.267" v="2011" actId="20577"/>
        <pc:sldMkLst>
          <pc:docMk/>
          <pc:sldMk cId="2761245646" sldId="306"/>
        </pc:sldMkLst>
        <pc:spChg chg="mod">
          <ac:chgData name="Blake Rickman" userId="f5812bd1-5035-48e1-8e36-7bb879324265" providerId="ADAL" clId="{47251640-7170-4FE9-885A-F3BC7D824F6D}" dt="2026-01-07T17:31:46.162" v="1218" actId="115"/>
          <ac:spMkLst>
            <pc:docMk/>
            <pc:sldMk cId="2761245646" sldId="306"/>
            <ac:spMk id="3" creationId="{62573C24-148B-EB15-C75B-124E8D750A57}"/>
          </ac:spMkLst>
        </pc:spChg>
        <pc:spChg chg="mod">
          <ac:chgData name="Blake Rickman" userId="f5812bd1-5035-48e1-8e36-7bb879324265" providerId="ADAL" clId="{47251640-7170-4FE9-885A-F3BC7D824F6D}" dt="2026-01-20T19:14:14.267" v="2011" actId="20577"/>
          <ac:spMkLst>
            <pc:docMk/>
            <pc:sldMk cId="2761245646" sldId="306"/>
            <ac:spMk id="7" creationId="{AA00379B-B891-B501-A686-EC954EA66BE7}"/>
          </ac:spMkLst>
        </pc:spChg>
      </pc:sldChg>
      <pc:sldChg chg="modSp mod">
        <pc:chgData name="Blake Rickman" userId="f5812bd1-5035-48e1-8e36-7bb879324265" providerId="ADAL" clId="{47251640-7170-4FE9-885A-F3BC7D824F6D}" dt="2026-01-20T19:14:08.494" v="2010" actId="20577"/>
        <pc:sldMkLst>
          <pc:docMk/>
          <pc:sldMk cId="3592961417" sldId="307"/>
        </pc:sldMkLst>
        <pc:spChg chg="mod">
          <ac:chgData name="Blake Rickman" userId="f5812bd1-5035-48e1-8e36-7bb879324265" providerId="ADAL" clId="{47251640-7170-4FE9-885A-F3BC7D824F6D}" dt="2026-01-07T17:31:39.809" v="1216" actId="115"/>
          <ac:spMkLst>
            <pc:docMk/>
            <pc:sldMk cId="3592961417" sldId="307"/>
            <ac:spMk id="3" creationId="{62573C24-148B-EB15-C75B-124E8D750A57}"/>
          </ac:spMkLst>
        </pc:spChg>
        <pc:spChg chg="mod">
          <ac:chgData name="Blake Rickman" userId="f5812bd1-5035-48e1-8e36-7bb879324265" providerId="ADAL" clId="{47251640-7170-4FE9-885A-F3BC7D824F6D}" dt="2026-01-20T19:14:08.494" v="2010" actId="20577"/>
          <ac:spMkLst>
            <pc:docMk/>
            <pc:sldMk cId="3592961417" sldId="307"/>
            <ac:spMk id="7" creationId="{AA00379B-B891-B501-A686-EC954EA66BE7}"/>
          </ac:spMkLst>
        </pc:spChg>
      </pc:sldChg>
      <pc:sldChg chg="modSp mod">
        <pc:chgData name="Blake Rickman" userId="f5812bd1-5035-48e1-8e36-7bb879324265" providerId="ADAL" clId="{47251640-7170-4FE9-885A-F3BC7D824F6D}" dt="2026-01-07T17:31:33.773" v="1214" actId="115"/>
        <pc:sldMkLst>
          <pc:docMk/>
          <pc:sldMk cId="3608330865" sldId="308"/>
        </pc:sldMkLst>
        <pc:spChg chg="mod">
          <ac:chgData name="Blake Rickman" userId="f5812bd1-5035-48e1-8e36-7bb879324265" providerId="ADAL" clId="{47251640-7170-4FE9-885A-F3BC7D824F6D}" dt="2026-01-07T17:31:33.773" v="1214" actId="115"/>
          <ac:spMkLst>
            <pc:docMk/>
            <pc:sldMk cId="3608330865" sldId="308"/>
            <ac:spMk id="3" creationId="{62573C24-148B-EB15-C75B-124E8D750A57}"/>
          </ac:spMkLst>
        </pc:spChg>
        <pc:spChg chg="mod">
          <ac:chgData name="Blake Rickman" userId="f5812bd1-5035-48e1-8e36-7bb879324265" providerId="ADAL" clId="{47251640-7170-4FE9-885A-F3BC7D824F6D}" dt="2026-01-07T17:31:31.069" v="1213" actId="115"/>
          <ac:spMkLst>
            <pc:docMk/>
            <pc:sldMk cId="3608330865" sldId="308"/>
            <ac:spMk id="7" creationId="{AA00379B-B891-B501-A686-EC954EA66BE7}"/>
          </ac:spMkLst>
        </pc:spChg>
      </pc:sldChg>
      <pc:sldChg chg="modSp mod">
        <pc:chgData name="Blake Rickman" userId="f5812bd1-5035-48e1-8e36-7bb879324265" providerId="ADAL" clId="{47251640-7170-4FE9-885A-F3BC7D824F6D}" dt="2026-01-07T17:31:27.428" v="1212" actId="115"/>
        <pc:sldMkLst>
          <pc:docMk/>
          <pc:sldMk cId="467968371" sldId="309"/>
        </pc:sldMkLst>
        <pc:spChg chg="mod">
          <ac:chgData name="Blake Rickman" userId="f5812bd1-5035-48e1-8e36-7bb879324265" providerId="ADAL" clId="{47251640-7170-4FE9-885A-F3BC7D824F6D}" dt="2026-01-07T17:31:27.428" v="1212" actId="115"/>
          <ac:spMkLst>
            <pc:docMk/>
            <pc:sldMk cId="467968371" sldId="309"/>
            <ac:spMk id="3" creationId="{62573C24-148B-EB15-C75B-124E8D750A57}"/>
          </ac:spMkLst>
        </pc:spChg>
        <pc:spChg chg="mod">
          <ac:chgData name="Blake Rickman" userId="f5812bd1-5035-48e1-8e36-7bb879324265" providerId="ADAL" clId="{47251640-7170-4FE9-885A-F3BC7D824F6D}" dt="2026-01-07T17:31:25.036" v="1211" actId="115"/>
          <ac:spMkLst>
            <pc:docMk/>
            <pc:sldMk cId="467968371" sldId="309"/>
            <ac:spMk id="7" creationId="{AA00379B-B891-B501-A686-EC954EA66BE7}"/>
          </ac:spMkLst>
        </pc:spChg>
      </pc:sldChg>
      <pc:sldChg chg="modSp mod">
        <pc:chgData name="Blake Rickman" userId="f5812bd1-5035-48e1-8e36-7bb879324265" providerId="ADAL" clId="{47251640-7170-4FE9-885A-F3BC7D824F6D}" dt="2026-01-07T17:31:21.421" v="1210" actId="115"/>
        <pc:sldMkLst>
          <pc:docMk/>
          <pc:sldMk cId="3905804562" sldId="310"/>
        </pc:sldMkLst>
        <pc:spChg chg="mod">
          <ac:chgData name="Blake Rickman" userId="f5812bd1-5035-48e1-8e36-7bb879324265" providerId="ADAL" clId="{47251640-7170-4FE9-885A-F3BC7D824F6D}" dt="2026-01-07T17:31:19.100" v="1209" actId="115"/>
          <ac:spMkLst>
            <pc:docMk/>
            <pc:sldMk cId="3905804562" sldId="310"/>
            <ac:spMk id="3" creationId="{62573C24-148B-EB15-C75B-124E8D750A57}"/>
          </ac:spMkLst>
        </pc:spChg>
        <pc:spChg chg="mod">
          <ac:chgData name="Blake Rickman" userId="f5812bd1-5035-48e1-8e36-7bb879324265" providerId="ADAL" clId="{47251640-7170-4FE9-885A-F3BC7D824F6D}" dt="2026-01-07T17:31:21.421" v="1210" actId="115"/>
          <ac:spMkLst>
            <pc:docMk/>
            <pc:sldMk cId="3905804562" sldId="310"/>
            <ac:spMk id="7" creationId="{AA00379B-B891-B501-A686-EC954EA66BE7}"/>
          </ac:spMkLst>
        </pc:spChg>
      </pc:sldChg>
      <pc:sldChg chg="del">
        <pc:chgData name="Blake Rickman" userId="f5812bd1-5035-48e1-8e36-7bb879324265" providerId="ADAL" clId="{47251640-7170-4FE9-885A-F3BC7D824F6D}" dt="2026-01-07T17:32:05.159" v="1220" actId="2696"/>
        <pc:sldMkLst>
          <pc:docMk/>
          <pc:sldMk cId="2322756817" sldId="311"/>
        </pc:sldMkLst>
      </pc:sldChg>
      <pc:sldChg chg="modSp mod">
        <pc:chgData name="Blake Rickman" userId="f5812bd1-5035-48e1-8e36-7bb879324265" providerId="ADAL" clId="{47251640-7170-4FE9-885A-F3BC7D824F6D}" dt="2026-01-07T17:35:07.041" v="1383" actId="20577"/>
        <pc:sldMkLst>
          <pc:docMk/>
          <pc:sldMk cId="2737587128" sldId="312"/>
        </pc:sldMkLst>
        <pc:spChg chg="mod">
          <ac:chgData name="Blake Rickman" userId="f5812bd1-5035-48e1-8e36-7bb879324265" providerId="ADAL" clId="{47251640-7170-4FE9-885A-F3BC7D824F6D}" dt="2026-01-07T17:34:07.179" v="1301" actId="20577"/>
          <ac:spMkLst>
            <pc:docMk/>
            <pc:sldMk cId="2737587128" sldId="312"/>
            <ac:spMk id="3" creationId="{62573C24-148B-EB15-C75B-124E8D750A57}"/>
          </ac:spMkLst>
        </pc:spChg>
        <pc:spChg chg="mod">
          <ac:chgData name="Blake Rickman" userId="f5812bd1-5035-48e1-8e36-7bb879324265" providerId="ADAL" clId="{47251640-7170-4FE9-885A-F3BC7D824F6D}" dt="2026-01-07T17:35:07.041" v="1383" actId="20577"/>
          <ac:spMkLst>
            <pc:docMk/>
            <pc:sldMk cId="2737587128" sldId="312"/>
            <ac:spMk id="7" creationId="{AA00379B-B891-B501-A686-EC954EA66BE7}"/>
          </ac:spMkLst>
        </pc:spChg>
      </pc:sldChg>
      <pc:sldChg chg="del">
        <pc:chgData name="Blake Rickman" userId="f5812bd1-5035-48e1-8e36-7bb879324265" providerId="ADAL" clId="{47251640-7170-4FE9-885A-F3BC7D824F6D}" dt="2026-01-07T17:35:18.247" v="1385" actId="2696"/>
        <pc:sldMkLst>
          <pc:docMk/>
          <pc:sldMk cId="4081214636" sldId="313"/>
        </pc:sldMkLst>
      </pc:sldChg>
      <pc:sldChg chg="modSp mod">
        <pc:chgData name="Blake Rickman" userId="f5812bd1-5035-48e1-8e36-7bb879324265" providerId="ADAL" clId="{47251640-7170-4FE9-885A-F3BC7D824F6D}" dt="2026-01-07T20:14:32.678" v="1639" actId="115"/>
        <pc:sldMkLst>
          <pc:docMk/>
          <pc:sldMk cId="523205760" sldId="314"/>
        </pc:sldMkLst>
        <pc:spChg chg="mod">
          <ac:chgData name="Blake Rickman" userId="f5812bd1-5035-48e1-8e36-7bb879324265" providerId="ADAL" clId="{47251640-7170-4FE9-885A-F3BC7D824F6D}" dt="2026-01-07T20:14:28.388" v="1638" actId="115"/>
          <ac:spMkLst>
            <pc:docMk/>
            <pc:sldMk cId="523205760" sldId="314"/>
            <ac:spMk id="3" creationId="{62573C24-148B-EB15-C75B-124E8D750A57}"/>
          </ac:spMkLst>
        </pc:spChg>
        <pc:spChg chg="mod">
          <ac:chgData name="Blake Rickman" userId="f5812bd1-5035-48e1-8e36-7bb879324265" providerId="ADAL" clId="{47251640-7170-4FE9-885A-F3BC7D824F6D}" dt="2026-01-07T20:14:32.678" v="1639" actId="115"/>
          <ac:spMkLst>
            <pc:docMk/>
            <pc:sldMk cId="523205760" sldId="314"/>
            <ac:spMk id="7" creationId="{AA00379B-B891-B501-A686-EC954EA66BE7}"/>
          </ac:spMkLst>
        </pc:spChg>
      </pc:sldChg>
      <pc:sldChg chg="del">
        <pc:chgData name="Blake Rickman" userId="f5812bd1-5035-48e1-8e36-7bb879324265" providerId="ADAL" clId="{47251640-7170-4FE9-885A-F3BC7D824F6D}" dt="2026-01-07T20:12:45.184" v="1610" actId="2696"/>
        <pc:sldMkLst>
          <pc:docMk/>
          <pc:sldMk cId="1436769065" sldId="315"/>
        </pc:sldMkLst>
      </pc:sldChg>
      <pc:sldChg chg="modSp mod">
        <pc:chgData name="Blake Rickman" userId="f5812bd1-5035-48e1-8e36-7bb879324265" providerId="ADAL" clId="{47251640-7170-4FE9-885A-F3BC7D824F6D}" dt="2026-01-07T20:24:52.981" v="1937" actId="20577"/>
        <pc:sldMkLst>
          <pc:docMk/>
          <pc:sldMk cId="2359695783" sldId="316"/>
        </pc:sldMkLst>
        <pc:spChg chg="mod">
          <ac:chgData name="Blake Rickman" userId="f5812bd1-5035-48e1-8e36-7bb879324265" providerId="ADAL" clId="{47251640-7170-4FE9-885A-F3BC7D824F6D}" dt="2026-01-07T20:18:38.055" v="1745" actId="20577"/>
          <ac:spMkLst>
            <pc:docMk/>
            <pc:sldMk cId="2359695783" sldId="316"/>
            <ac:spMk id="6" creationId="{19A22C58-05C3-F4D6-85CB-09D3199A2827}"/>
          </ac:spMkLst>
        </pc:spChg>
        <pc:graphicFrameChg chg="mod modGraphic">
          <ac:chgData name="Blake Rickman" userId="f5812bd1-5035-48e1-8e36-7bb879324265" providerId="ADAL" clId="{47251640-7170-4FE9-885A-F3BC7D824F6D}" dt="2026-01-07T20:24:52.981" v="1937" actId="20577"/>
          <ac:graphicFrameMkLst>
            <pc:docMk/>
            <pc:sldMk cId="2359695783" sldId="316"/>
            <ac:graphicFrameMk id="4" creationId="{577DB1A7-33DD-27B0-4A5B-9F289E7A379F}"/>
          </ac:graphicFrameMkLst>
        </pc:graphicFrameChg>
      </pc:sldChg>
      <pc:sldChg chg="modSp mod">
        <pc:chgData name="Blake Rickman" userId="f5812bd1-5035-48e1-8e36-7bb879324265" providerId="ADAL" clId="{47251640-7170-4FE9-885A-F3BC7D824F6D}" dt="2026-01-07T20:29:26.819" v="2001" actId="14100"/>
        <pc:sldMkLst>
          <pc:docMk/>
          <pc:sldMk cId="1984094190" sldId="317"/>
        </pc:sldMkLst>
        <pc:graphicFrameChg chg="mod modGraphic">
          <ac:chgData name="Blake Rickman" userId="f5812bd1-5035-48e1-8e36-7bb879324265" providerId="ADAL" clId="{47251640-7170-4FE9-885A-F3BC7D824F6D}" dt="2026-01-07T20:29:26.819" v="2001" actId="14100"/>
          <ac:graphicFrameMkLst>
            <pc:docMk/>
            <pc:sldMk cId="1984094190" sldId="317"/>
            <ac:graphicFrameMk id="4" creationId="{577DB1A7-33DD-27B0-4A5B-9F289E7A379F}"/>
          </ac:graphicFrameMkLst>
        </pc:graphicFrameChg>
      </pc:sldChg>
      <pc:sldChg chg="modSp add mod">
        <pc:chgData name="Blake Rickman" userId="f5812bd1-5035-48e1-8e36-7bb879324265" providerId="ADAL" clId="{47251640-7170-4FE9-885A-F3BC7D824F6D}" dt="2026-01-07T20:13:57.081" v="1637" actId="20577"/>
        <pc:sldMkLst>
          <pc:docMk/>
          <pc:sldMk cId="1179391856" sldId="318"/>
        </pc:sldMkLst>
        <pc:spChg chg="mod">
          <ac:chgData name="Blake Rickman" userId="f5812bd1-5035-48e1-8e36-7bb879324265" providerId="ADAL" clId="{47251640-7170-4FE9-885A-F3BC7D824F6D}" dt="2026-01-07T17:32:28.005" v="1223"/>
          <ac:spMkLst>
            <pc:docMk/>
            <pc:sldMk cId="1179391856" sldId="318"/>
            <ac:spMk id="3" creationId="{D8C144CA-E0B8-BDA1-E5DD-1DD1F6B2B25B}"/>
          </ac:spMkLst>
        </pc:spChg>
        <pc:spChg chg="mod">
          <ac:chgData name="Blake Rickman" userId="f5812bd1-5035-48e1-8e36-7bb879324265" providerId="ADAL" clId="{47251640-7170-4FE9-885A-F3BC7D824F6D}" dt="2026-01-07T20:13:57.081" v="1637" actId="20577"/>
          <ac:spMkLst>
            <pc:docMk/>
            <pc:sldMk cId="1179391856" sldId="318"/>
            <ac:spMk id="7" creationId="{BD6379D7-3471-4DF7-E984-F1B6D0228D90}"/>
          </ac:spMkLst>
        </pc:spChg>
      </pc:sldChg>
      <pc:sldChg chg="modSp add mod">
        <pc:chgData name="Blake Rickman" userId="f5812bd1-5035-48e1-8e36-7bb879324265" providerId="ADAL" clId="{47251640-7170-4FE9-885A-F3BC7D824F6D}" dt="2026-01-07T20:13:43.363" v="1625" actId="20577"/>
        <pc:sldMkLst>
          <pc:docMk/>
          <pc:sldMk cId="3050355563" sldId="319"/>
        </pc:sldMkLst>
        <pc:spChg chg="mod">
          <ac:chgData name="Blake Rickman" userId="f5812bd1-5035-48e1-8e36-7bb879324265" providerId="ADAL" clId="{47251640-7170-4FE9-885A-F3BC7D824F6D}" dt="2026-01-07T17:35:41.801" v="1388"/>
          <ac:spMkLst>
            <pc:docMk/>
            <pc:sldMk cId="3050355563" sldId="319"/>
            <ac:spMk id="3" creationId="{9A7FAAB3-0FA6-0CC0-0EB8-95FA43BCA13A}"/>
          </ac:spMkLst>
        </pc:spChg>
        <pc:spChg chg="mod">
          <ac:chgData name="Blake Rickman" userId="f5812bd1-5035-48e1-8e36-7bb879324265" providerId="ADAL" clId="{47251640-7170-4FE9-885A-F3BC7D824F6D}" dt="2026-01-07T20:13:43.363" v="1625" actId="20577"/>
          <ac:spMkLst>
            <pc:docMk/>
            <pc:sldMk cId="3050355563" sldId="319"/>
            <ac:spMk id="7" creationId="{59642991-D960-9DA4-CB8E-859DC8D1206D}"/>
          </ac:spMkLst>
        </pc:spChg>
      </pc:sldChg>
      <pc:sldChg chg="modSp add mod">
        <pc:chgData name="Blake Rickman" userId="f5812bd1-5035-48e1-8e36-7bb879324265" providerId="ADAL" clId="{47251640-7170-4FE9-885A-F3BC7D824F6D}" dt="2026-01-20T18:58:42.516" v="2007" actId="20577"/>
        <pc:sldMkLst>
          <pc:docMk/>
          <pc:sldMk cId="3163201093" sldId="320"/>
        </pc:sldMkLst>
        <pc:spChg chg="mod">
          <ac:chgData name="Blake Rickman" userId="f5812bd1-5035-48e1-8e36-7bb879324265" providerId="ADAL" clId="{47251640-7170-4FE9-885A-F3BC7D824F6D}" dt="2026-01-07T20:14:43.097" v="1640" actId="115"/>
          <ac:spMkLst>
            <pc:docMk/>
            <pc:sldMk cId="3163201093" sldId="320"/>
            <ac:spMk id="3" creationId="{1C29CD8B-1F7E-C1CD-63FB-15948F37A998}"/>
          </ac:spMkLst>
        </pc:spChg>
        <pc:spChg chg="mod">
          <ac:chgData name="Blake Rickman" userId="f5812bd1-5035-48e1-8e36-7bb879324265" providerId="ADAL" clId="{47251640-7170-4FE9-885A-F3BC7D824F6D}" dt="2026-01-20T18:58:42.516" v="2007" actId="20577"/>
          <ac:spMkLst>
            <pc:docMk/>
            <pc:sldMk cId="3163201093" sldId="320"/>
            <ac:spMk id="7" creationId="{64583134-ED9C-521B-F767-888C50DB5398}"/>
          </ac:spMkLst>
        </pc:spChg>
      </pc:sldChg>
      <pc:sldChg chg="add">
        <pc:chgData name="Blake Rickman" userId="f5812bd1-5035-48e1-8e36-7bb879324265" providerId="ADAL" clId="{47251640-7170-4FE9-885A-F3BC7D824F6D}" dt="2026-01-13T14:33:31.884" v="2002"/>
        <pc:sldMkLst>
          <pc:docMk/>
          <pc:sldMk cId="2584429721" sldId="32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Montserrat Medium" pitchFamily="2" charset="77"/>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Montserrat Medium" pitchFamily="2" charset="77"/>
              </a:defRPr>
            </a:lvl1pPr>
          </a:lstStyle>
          <a:p>
            <a:fld id="{0559FC9E-2188-D942-8B63-8199B4C3FC9D}" type="datetimeFigureOut">
              <a:rPr lang="en-US" smtClean="0"/>
              <a:pPr/>
              <a:t>3/13/2026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Montserrat Medium" pitchFamily="2" charset="77"/>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Montserrat Medium" pitchFamily="2" charset="77"/>
              </a:defRPr>
            </a:lvl1pPr>
          </a:lstStyle>
          <a:p>
            <a:fld id="{5C14AFB4-4D8E-B243-B46F-648AC895DF75}" type="slidenum">
              <a:rPr lang="en-US" smtClean="0"/>
              <a:pPr/>
              <a:t>‹#›</a:t>
            </a:fld>
            <a:endParaRPr lang="en-US" dirty="0"/>
          </a:p>
        </p:txBody>
      </p:sp>
    </p:spTree>
    <p:extLst>
      <p:ext uri="{BB962C8B-B14F-4D97-AF65-F5344CB8AC3E}">
        <p14:creationId xmlns:p14="http://schemas.microsoft.com/office/powerpoint/2010/main" val="315223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Montserrat Medium" pitchFamily="2" charset="77"/>
        <a:ea typeface="+mn-ea"/>
        <a:cs typeface="+mn-cs"/>
      </a:defRPr>
    </a:lvl1pPr>
    <a:lvl2pPr marL="457200" algn="l" defTabSz="914400" rtl="0" eaLnBrk="1" latinLnBrk="0" hangingPunct="1">
      <a:defRPr sz="1200" b="0" i="0" kern="1200">
        <a:solidFill>
          <a:schemeClr val="tx1"/>
        </a:solidFill>
        <a:latin typeface="Montserrat Medium" pitchFamily="2" charset="77"/>
        <a:ea typeface="+mn-ea"/>
        <a:cs typeface="+mn-cs"/>
      </a:defRPr>
    </a:lvl2pPr>
    <a:lvl3pPr marL="914400" algn="l" defTabSz="914400" rtl="0" eaLnBrk="1" latinLnBrk="0" hangingPunct="1">
      <a:defRPr sz="1200" b="0" i="0" kern="1200">
        <a:solidFill>
          <a:schemeClr val="tx1"/>
        </a:solidFill>
        <a:latin typeface="Montserrat Medium" pitchFamily="2" charset="77"/>
        <a:ea typeface="+mn-ea"/>
        <a:cs typeface="+mn-cs"/>
      </a:defRPr>
    </a:lvl3pPr>
    <a:lvl4pPr marL="1371600" algn="l" defTabSz="914400" rtl="0" eaLnBrk="1" latinLnBrk="0" hangingPunct="1">
      <a:defRPr sz="1200" b="0" i="0" kern="1200">
        <a:solidFill>
          <a:schemeClr val="tx1"/>
        </a:solidFill>
        <a:latin typeface="Montserrat Medium" pitchFamily="2" charset="77"/>
        <a:ea typeface="+mn-ea"/>
        <a:cs typeface="+mn-cs"/>
      </a:defRPr>
    </a:lvl4pPr>
    <a:lvl5pPr marL="1828800" algn="l" defTabSz="914400" rtl="0" eaLnBrk="1" latinLnBrk="0" hangingPunct="1">
      <a:defRPr sz="1200" b="0" i="0" kern="1200">
        <a:solidFill>
          <a:schemeClr val="tx1"/>
        </a:solidFill>
        <a:latin typeface="Montserrat Medium"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UAFS’s strategic plan is empowering, visionary, and adaptable but most importantly it is actionable. </a:t>
            </a:r>
          </a:p>
          <a:p>
            <a:endParaRPr lang="en-US" dirty="0"/>
          </a:p>
        </p:txBody>
      </p:sp>
      <p:sp>
        <p:nvSpPr>
          <p:cNvPr id="4" name="Slide Number Placeholder 3"/>
          <p:cNvSpPr>
            <a:spLocks noGrp="1"/>
          </p:cNvSpPr>
          <p:nvPr>
            <p:ph type="sldNum" sz="quarter" idx="5"/>
          </p:nvPr>
        </p:nvSpPr>
        <p:spPr/>
        <p:txBody>
          <a:bodyPr/>
          <a:lstStyle/>
          <a:p>
            <a:fld id="{81CF272F-26C7-3A48-A0AB-52BE0172AA6D}" type="slidenum">
              <a:rPr lang="en-US" smtClean="0"/>
              <a:t>2</a:t>
            </a:fld>
            <a:endParaRPr lang="en-US"/>
          </a:p>
        </p:txBody>
      </p:sp>
    </p:spTree>
    <p:extLst>
      <p:ext uri="{BB962C8B-B14F-4D97-AF65-F5344CB8AC3E}">
        <p14:creationId xmlns:p14="http://schemas.microsoft.com/office/powerpoint/2010/main" val="1602140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94F53-3B51-8405-F0DA-3A9495E9A6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33678-210E-0E46-6965-9D72AB1162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9860FA-4C9A-A371-B987-F6A9111AC94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2961DE7-121B-3AA0-A19A-B3ED77227DDE}"/>
              </a:ext>
            </a:extLst>
          </p:cNvPr>
          <p:cNvSpPr>
            <a:spLocks noGrp="1"/>
          </p:cNvSpPr>
          <p:nvPr>
            <p:ph type="sldNum" sz="quarter" idx="5"/>
          </p:nvPr>
        </p:nvSpPr>
        <p:spPr/>
        <p:txBody>
          <a:bodyPr/>
          <a:lstStyle/>
          <a:p>
            <a:fld id="{A709F5DA-A300-C84C-8606-310346EBC9EB}" type="slidenum">
              <a:rPr lang="en-US" smtClean="0"/>
              <a:t>20</a:t>
            </a:fld>
            <a:endParaRPr lang="en-US"/>
          </a:p>
        </p:txBody>
      </p:sp>
    </p:spTree>
    <p:extLst>
      <p:ext uri="{BB962C8B-B14F-4D97-AF65-F5344CB8AC3E}">
        <p14:creationId xmlns:p14="http://schemas.microsoft.com/office/powerpoint/2010/main" val="2310360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5D9444-F65A-834A-993C-B950ED2A6AAA}" type="slidenum">
              <a:rPr lang="en-US" smtClean="0"/>
              <a:t>21</a:t>
            </a:fld>
            <a:endParaRPr lang="en-US"/>
          </a:p>
        </p:txBody>
      </p:sp>
    </p:spTree>
    <p:extLst>
      <p:ext uri="{BB962C8B-B14F-4D97-AF65-F5344CB8AC3E}">
        <p14:creationId xmlns:p14="http://schemas.microsoft.com/office/powerpoint/2010/main" val="1131813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A172A-10D7-A216-1AA8-1DBF9D26C5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3C8401-2479-BC7F-0F7C-808BDD5C7D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356E80-0B9C-ED9A-AF0F-41D52154044F}"/>
              </a:ext>
            </a:extLst>
          </p:cNvPr>
          <p:cNvSpPr>
            <a:spLocks noGrp="1"/>
          </p:cNvSpPr>
          <p:nvPr>
            <p:ph type="dt" sz="half" idx="10"/>
          </p:nvPr>
        </p:nvSpPr>
        <p:spPr/>
        <p:txBody>
          <a:bodyPr/>
          <a:lstStyle/>
          <a:p>
            <a:fld id="{831E4286-FA37-40F9-A035-96F75458927B}" type="datetimeFigureOut">
              <a:rPr lang="en-US" smtClean="0"/>
              <a:t>3/13/2026</a:t>
            </a:fld>
            <a:endParaRPr lang="en-US"/>
          </a:p>
        </p:txBody>
      </p:sp>
      <p:sp>
        <p:nvSpPr>
          <p:cNvPr id="5" name="Footer Placeholder 4">
            <a:extLst>
              <a:ext uri="{FF2B5EF4-FFF2-40B4-BE49-F238E27FC236}">
                <a16:creationId xmlns:a16="http://schemas.microsoft.com/office/drawing/2014/main" id="{FAAE2604-7D81-033A-2020-78E0D36A0E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6AC3F0-279E-3BF8-B10D-85709F7C4D15}"/>
              </a:ext>
            </a:extLst>
          </p:cNvPr>
          <p:cNvSpPr>
            <a:spLocks noGrp="1"/>
          </p:cNvSpPr>
          <p:nvPr>
            <p:ph type="sldNum" sz="quarter" idx="12"/>
          </p:nvPr>
        </p:nvSpPr>
        <p:spPr/>
        <p:txBody>
          <a:bodyPr/>
          <a:lstStyle/>
          <a:p>
            <a:fld id="{474B4669-BED0-4C59-9D60-691BA4BF703B}" type="slidenum">
              <a:rPr lang="en-US" smtClean="0"/>
              <a:t>‹#›</a:t>
            </a:fld>
            <a:endParaRPr lang="en-US"/>
          </a:p>
        </p:txBody>
      </p:sp>
    </p:spTree>
    <p:extLst>
      <p:ext uri="{BB962C8B-B14F-4D97-AF65-F5344CB8AC3E}">
        <p14:creationId xmlns:p14="http://schemas.microsoft.com/office/powerpoint/2010/main" val="3236958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C92FF-F1FF-2375-E48C-4026AAB414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66A90E-9EB4-4B87-A265-0015E2E5AA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57E330-895F-CF58-4A76-8CEDCD6E96D4}"/>
              </a:ext>
            </a:extLst>
          </p:cNvPr>
          <p:cNvSpPr>
            <a:spLocks noGrp="1"/>
          </p:cNvSpPr>
          <p:nvPr>
            <p:ph type="dt" sz="half" idx="10"/>
          </p:nvPr>
        </p:nvSpPr>
        <p:spPr/>
        <p:txBody>
          <a:bodyPr/>
          <a:lstStyle/>
          <a:p>
            <a:fld id="{831E4286-FA37-40F9-A035-96F75458927B}" type="datetimeFigureOut">
              <a:rPr lang="en-US" smtClean="0"/>
              <a:t>3/13/2026</a:t>
            </a:fld>
            <a:endParaRPr lang="en-US"/>
          </a:p>
        </p:txBody>
      </p:sp>
      <p:sp>
        <p:nvSpPr>
          <p:cNvPr id="5" name="Footer Placeholder 4">
            <a:extLst>
              <a:ext uri="{FF2B5EF4-FFF2-40B4-BE49-F238E27FC236}">
                <a16:creationId xmlns:a16="http://schemas.microsoft.com/office/drawing/2014/main" id="{22D5DCA5-CE2D-09FF-7F9A-812AEE782D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CFBB0-EE28-61C5-EEBC-8958B4F38D6A}"/>
              </a:ext>
            </a:extLst>
          </p:cNvPr>
          <p:cNvSpPr>
            <a:spLocks noGrp="1"/>
          </p:cNvSpPr>
          <p:nvPr>
            <p:ph type="sldNum" sz="quarter" idx="12"/>
          </p:nvPr>
        </p:nvSpPr>
        <p:spPr/>
        <p:txBody>
          <a:bodyPr/>
          <a:lstStyle/>
          <a:p>
            <a:fld id="{474B4669-BED0-4C59-9D60-691BA4BF703B}" type="slidenum">
              <a:rPr lang="en-US" smtClean="0"/>
              <a:t>‹#›</a:t>
            </a:fld>
            <a:endParaRPr lang="en-US"/>
          </a:p>
        </p:txBody>
      </p:sp>
    </p:spTree>
    <p:extLst>
      <p:ext uri="{BB962C8B-B14F-4D97-AF65-F5344CB8AC3E}">
        <p14:creationId xmlns:p14="http://schemas.microsoft.com/office/powerpoint/2010/main" val="4194544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9F8388-2A9D-B7FB-5C0B-AF8BD4A3E5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EC7E77-090D-26F4-4AE8-09F0DDDF9A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A18EC8-386C-89CA-6C4F-85BC45F81699}"/>
              </a:ext>
            </a:extLst>
          </p:cNvPr>
          <p:cNvSpPr>
            <a:spLocks noGrp="1"/>
          </p:cNvSpPr>
          <p:nvPr>
            <p:ph type="dt" sz="half" idx="10"/>
          </p:nvPr>
        </p:nvSpPr>
        <p:spPr/>
        <p:txBody>
          <a:bodyPr/>
          <a:lstStyle/>
          <a:p>
            <a:fld id="{831E4286-FA37-40F9-A035-96F75458927B}" type="datetimeFigureOut">
              <a:rPr lang="en-US" smtClean="0"/>
              <a:t>3/13/2026</a:t>
            </a:fld>
            <a:endParaRPr lang="en-US"/>
          </a:p>
        </p:txBody>
      </p:sp>
      <p:sp>
        <p:nvSpPr>
          <p:cNvPr id="5" name="Footer Placeholder 4">
            <a:extLst>
              <a:ext uri="{FF2B5EF4-FFF2-40B4-BE49-F238E27FC236}">
                <a16:creationId xmlns:a16="http://schemas.microsoft.com/office/drawing/2014/main" id="{CE7091B8-4F7B-7209-557A-3C3FE58A4A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A3DBC3-09F7-2E78-5D7B-BF0CC27B3BA2}"/>
              </a:ext>
            </a:extLst>
          </p:cNvPr>
          <p:cNvSpPr>
            <a:spLocks noGrp="1"/>
          </p:cNvSpPr>
          <p:nvPr>
            <p:ph type="sldNum" sz="quarter" idx="12"/>
          </p:nvPr>
        </p:nvSpPr>
        <p:spPr/>
        <p:txBody>
          <a:bodyPr/>
          <a:lstStyle/>
          <a:p>
            <a:fld id="{474B4669-BED0-4C59-9D60-691BA4BF703B}" type="slidenum">
              <a:rPr lang="en-US" smtClean="0"/>
              <a:t>‹#›</a:t>
            </a:fld>
            <a:endParaRPr lang="en-US"/>
          </a:p>
        </p:txBody>
      </p:sp>
    </p:spTree>
    <p:extLst>
      <p:ext uri="{BB962C8B-B14F-4D97-AF65-F5344CB8AC3E}">
        <p14:creationId xmlns:p14="http://schemas.microsoft.com/office/powerpoint/2010/main" val="2561298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AE9F1-DC83-117A-79EE-A0E0616CD1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89A37B-6EC2-A05F-208F-4B5BA153A2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22E3D9-01FF-6B93-9766-0897DBA4C1B1}"/>
              </a:ext>
            </a:extLst>
          </p:cNvPr>
          <p:cNvSpPr>
            <a:spLocks noGrp="1"/>
          </p:cNvSpPr>
          <p:nvPr>
            <p:ph type="dt" sz="half" idx="10"/>
          </p:nvPr>
        </p:nvSpPr>
        <p:spPr/>
        <p:txBody>
          <a:bodyPr/>
          <a:lstStyle/>
          <a:p>
            <a:fld id="{831E4286-FA37-40F9-A035-96F75458927B}" type="datetimeFigureOut">
              <a:rPr lang="en-US" smtClean="0"/>
              <a:t>3/13/2026</a:t>
            </a:fld>
            <a:endParaRPr lang="en-US"/>
          </a:p>
        </p:txBody>
      </p:sp>
      <p:sp>
        <p:nvSpPr>
          <p:cNvPr id="5" name="Footer Placeholder 4">
            <a:extLst>
              <a:ext uri="{FF2B5EF4-FFF2-40B4-BE49-F238E27FC236}">
                <a16:creationId xmlns:a16="http://schemas.microsoft.com/office/drawing/2014/main" id="{05C7AA10-EC4C-EB77-768F-76B53ACF86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EB3CE8-CEA2-12D2-1F12-9CBF1617337B}"/>
              </a:ext>
            </a:extLst>
          </p:cNvPr>
          <p:cNvSpPr>
            <a:spLocks noGrp="1"/>
          </p:cNvSpPr>
          <p:nvPr>
            <p:ph type="sldNum" sz="quarter" idx="12"/>
          </p:nvPr>
        </p:nvSpPr>
        <p:spPr/>
        <p:txBody>
          <a:bodyPr/>
          <a:lstStyle/>
          <a:p>
            <a:fld id="{474B4669-BED0-4C59-9D60-691BA4BF703B}" type="slidenum">
              <a:rPr lang="en-US" smtClean="0"/>
              <a:t>‹#›</a:t>
            </a:fld>
            <a:endParaRPr lang="en-US"/>
          </a:p>
        </p:txBody>
      </p:sp>
    </p:spTree>
    <p:extLst>
      <p:ext uri="{BB962C8B-B14F-4D97-AF65-F5344CB8AC3E}">
        <p14:creationId xmlns:p14="http://schemas.microsoft.com/office/powerpoint/2010/main" val="4089003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15D96-345E-1ABA-C343-DCCB04D59F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B3FCD9-3B06-7DCE-F8A2-BD0B6F56B9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FC28D7-23D9-8F61-268C-8DAC3A99D49D}"/>
              </a:ext>
            </a:extLst>
          </p:cNvPr>
          <p:cNvSpPr>
            <a:spLocks noGrp="1"/>
          </p:cNvSpPr>
          <p:nvPr>
            <p:ph type="dt" sz="half" idx="10"/>
          </p:nvPr>
        </p:nvSpPr>
        <p:spPr/>
        <p:txBody>
          <a:bodyPr/>
          <a:lstStyle/>
          <a:p>
            <a:fld id="{831E4286-FA37-40F9-A035-96F75458927B}" type="datetimeFigureOut">
              <a:rPr lang="en-US" smtClean="0"/>
              <a:t>3/13/2026</a:t>
            </a:fld>
            <a:endParaRPr lang="en-US"/>
          </a:p>
        </p:txBody>
      </p:sp>
      <p:sp>
        <p:nvSpPr>
          <p:cNvPr id="5" name="Footer Placeholder 4">
            <a:extLst>
              <a:ext uri="{FF2B5EF4-FFF2-40B4-BE49-F238E27FC236}">
                <a16:creationId xmlns:a16="http://schemas.microsoft.com/office/drawing/2014/main" id="{68B0F9F4-010F-5A58-04FB-574D7B192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1CF974-3B90-08AD-BC04-90A4FC151E67}"/>
              </a:ext>
            </a:extLst>
          </p:cNvPr>
          <p:cNvSpPr>
            <a:spLocks noGrp="1"/>
          </p:cNvSpPr>
          <p:nvPr>
            <p:ph type="sldNum" sz="quarter" idx="12"/>
          </p:nvPr>
        </p:nvSpPr>
        <p:spPr/>
        <p:txBody>
          <a:bodyPr/>
          <a:lstStyle/>
          <a:p>
            <a:fld id="{474B4669-BED0-4C59-9D60-691BA4BF703B}" type="slidenum">
              <a:rPr lang="en-US" smtClean="0"/>
              <a:t>‹#›</a:t>
            </a:fld>
            <a:endParaRPr lang="en-US"/>
          </a:p>
        </p:txBody>
      </p:sp>
    </p:spTree>
    <p:extLst>
      <p:ext uri="{BB962C8B-B14F-4D97-AF65-F5344CB8AC3E}">
        <p14:creationId xmlns:p14="http://schemas.microsoft.com/office/powerpoint/2010/main" val="381630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E660-5B09-6E28-71A1-C4E4753CCF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229D30-D2A4-46C7-58B5-36915C1BD6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FD6658-B3FA-3C00-5381-CE8F385BA9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105518-1D5F-C796-654A-BE1E0A1EB92E}"/>
              </a:ext>
            </a:extLst>
          </p:cNvPr>
          <p:cNvSpPr>
            <a:spLocks noGrp="1"/>
          </p:cNvSpPr>
          <p:nvPr>
            <p:ph type="dt" sz="half" idx="10"/>
          </p:nvPr>
        </p:nvSpPr>
        <p:spPr/>
        <p:txBody>
          <a:bodyPr/>
          <a:lstStyle/>
          <a:p>
            <a:fld id="{831E4286-FA37-40F9-A035-96F75458927B}" type="datetimeFigureOut">
              <a:rPr lang="en-US" smtClean="0"/>
              <a:t>3/13/2026</a:t>
            </a:fld>
            <a:endParaRPr lang="en-US"/>
          </a:p>
        </p:txBody>
      </p:sp>
      <p:sp>
        <p:nvSpPr>
          <p:cNvPr id="6" name="Footer Placeholder 5">
            <a:extLst>
              <a:ext uri="{FF2B5EF4-FFF2-40B4-BE49-F238E27FC236}">
                <a16:creationId xmlns:a16="http://schemas.microsoft.com/office/drawing/2014/main" id="{08046620-5C97-52EB-B9A4-1CCC7FB9A1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4E5BEC-DEEE-88B3-B648-3843570FB024}"/>
              </a:ext>
            </a:extLst>
          </p:cNvPr>
          <p:cNvSpPr>
            <a:spLocks noGrp="1"/>
          </p:cNvSpPr>
          <p:nvPr>
            <p:ph type="sldNum" sz="quarter" idx="12"/>
          </p:nvPr>
        </p:nvSpPr>
        <p:spPr/>
        <p:txBody>
          <a:bodyPr/>
          <a:lstStyle/>
          <a:p>
            <a:fld id="{474B4669-BED0-4C59-9D60-691BA4BF703B}" type="slidenum">
              <a:rPr lang="en-US" smtClean="0"/>
              <a:t>‹#›</a:t>
            </a:fld>
            <a:endParaRPr lang="en-US"/>
          </a:p>
        </p:txBody>
      </p:sp>
    </p:spTree>
    <p:extLst>
      <p:ext uri="{BB962C8B-B14F-4D97-AF65-F5344CB8AC3E}">
        <p14:creationId xmlns:p14="http://schemas.microsoft.com/office/powerpoint/2010/main" val="4171020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2210C-811E-311A-EE72-690A5B765F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72AF4A-F06B-5A3A-B75D-6C43870C64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2F212A-DFC9-2377-F8BF-D8767A6099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6D7606-288D-0B3C-6E6B-2AB99A38DA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3916E8-692C-DA42-3C8F-15E87669C1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73EACD-0E13-E0D6-91A6-36BED9AD99B5}"/>
              </a:ext>
            </a:extLst>
          </p:cNvPr>
          <p:cNvSpPr>
            <a:spLocks noGrp="1"/>
          </p:cNvSpPr>
          <p:nvPr>
            <p:ph type="dt" sz="half" idx="10"/>
          </p:nvPr>
        </p:nvSpPr>
        <p:spPr/>
        <p:txBody>
          <a:bodyPr/>
          <a:lstStyle/>
          <a:p>
            <a:fld id="{831E4286-FA37-40F9-A035-96F75458927B}" type="datetimeFigureOut">
              <a:rPr lang="en-US" smtClean="0"/>
              <a:t>3/13/2026</a:t>
            </a:fld>
            <a:endParaRPr lang="en-US"/>
          </a:p>
        </p:txBody>
      </p:sp>
      <p:sp>
        <p:nvSpPr>
          <p:cNvPr id="8" name="Footer Placeholder 7">
            <a:extLst>
              <a:ext uri="{FF2B5EF4-FFF2-40B4-BE49-F238E27FC236}">
                <a16:creationId xmlns:a16="http://schemas.microsoft.com/office/drawing/2014/main" id="{7E078888-5753-AA06-0759-DE8CB3B356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1FF9714-A528-C799-2ADD-6BED93BF0CED}"/>
              </a:ext>
            </a:extLst>
          </p:cNvPr>
          <p:cNvSpPr>
            <a:spLocks noGrp="1"/>
          </p:cNvSpPr>
          <p:nvPr>
            <p:ph type="sldNum" sz="quarter" idx="12"/>
          </p:nvPr>
        </p:nvSpPr>
        <p:spPr/>
        <p:txBody>
          <a:bodyPr/>
          <a:lstStyle/>
          <a:p>
            <a:fld id="{474B4669-BED0-4C59-9D60-691BA4BF703B}" type="slidenum">
              <a:rPr lang="en-US" smtClean="0"/>
              <a:t>‹#›</a:t>
            </a:fld>
            <a:endParaRPr lang="en-US"/>
          </a:p>
        </p:txBody>
      </p:sp>
    </p:spTree>
    <p:extLst>
      <p:ext uri="{BB962C8B-B14F-4D97-AF65-F5344CB8AC3E}">
        <p14:creationId xmlns:p14="http://schemas.microsoft.com/office/powerpoint/2010/main" val="4625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B6750-397F-9885-5FCC-92F77CB9722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B4915D-9B52-9726-622F-D3E606E835A8}"/>
              </a:ext>
            </a:extLst>
          </p:cNvPr>
          <p:cNvSpPr>
            <a:spLocks noGrp="1"/>
          </p:cNvSpPr>
          <p:nvPr>
            <p:ph type="dt" sz="half" idx="10"/>
          </p:nvPr>
        </p:nvSpPr>
        <p:spPr/>
        <p:txBody>
          <a:bodyPr/>
          <a:lstStyle/>
          <a:p>
            <a:fld id="{831E4286-FA37-40F9-A035-96F75458927B}" type="datetimeFigureOut">
              <a:rPr lang="en-US" smtClean="0"/>
              <a:t>3/13/2026</a:t>
            </a:fld>
            <a:endParaRPr lang="en-US"/>
          </a:p>
        </p:txBody>
      </p:sp>
      <p:sp>
        <p:nvSpPr>
          <p:cNvPr id="4" name="Footer Placeholder 3">
            <a:extLst>
              <a:ext uri="{FF2B5EF4-FFF2-40B4-BE49-F238E27FC236}">
                <a16:creationId xmlns:a16="http://schemas.microsoft.com/office/drawing/2014/main" id="{F36637F7-85A2-6CD0-9507-858E1AED23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465952-3F7A-B9F6-06FC-D088ED2B78FB}"/>
              </a:ext>
            </a:extLst>
          </p:cNvPr>
          <p:cNvSpPr>
            <a:spLocks noGrp="1"/>
          </p:cNvSpPr>
          <p:nvPr>
            <p:ph type="sldNum" sz="quarter" idx="12"/>
          </p:nvPr>
        </p:nvSpPr>
        <p:spPr/>
        <p:txBody>
          <a:bodyPr/>
          <a:lstStyle/>
          <a:p>
            <a:fld id="{474B4669-BED0-4C59-9D60-691BA4BF703B}" type="slidenum">
              <a:rPr lang="en-US" smtClean="0"/>
              <a:t>‹#›</a:t>
            </a:fld>
            <a:endParaRPr lang="en-US"/>
          </a:p>
        </p:txBody>
      </p:sp>
    </p:spTree>
    <p:extLst>
      <p:ext uri="{BB962C8B-B14F-4D97-AF65-F5344CB8AC3E}">
        <p14:creationId xmlns:p14="http://schemas.microsoft.com/office/powerpoint/2010/main" val="3740780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720B47-BFB7-5EFF-6423-44BCF9E69A45}"/>
              </a:ext>
            </a:extLst>
          </p:cNvPr>
          <p:cNvSpPr>
            <a:spLocks noGrp="1"/>
          </p:cNvSpPr>
          <p:nvPr>
            <p:ph type="dt" sz="half" idx="10"/>
          </p:nvPr>
        </p:nvSpPr>
        <p:spPr/>
        <p:txBody>
          <a:bodyPr/>
          <a:lstStyle/>
          <a:p>
            <a:fld id="{831E4286-FA37-40F9-A035-96F75458927B}" type="datetimeFigureOut">
              <a:rPr lang="en-US" smtClean="0"/>
              <a:t>3/13/2026</a:t>
            </a:fld>
            <a:endParaRPr lang="en-US"/>
          </a:p>
        </p:txBody>
      </p:sp>
      <p:sp>
        <p:nvSpPr>
          <p:cNvPr id="3" name="Footer Placeholder 2">
            <a:extLst>
              <a:ext uri="{FF2B5EF4-FFF2-40B4-BE49-F238E27FC236}">
                <a16:creationId xmlns:a16="http://schemas.microsoft.com/office/drawing/2014/main" id="{D5DD5948-9648-84F4-E06C-8E2F3E5441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46F159-7FB9-CBA8-2740-BC22D3478BCC}"/>
              </a:ext>
            </a:extLst>
          </p:cNvPr>
          <p:cNvSpPr>
            <a:spLocks noGrp="1"/>
          </p:cNvSpPr>
          <p:nvPr>
            <p:ph type="sldNum" sz="quarter" idx="12"/>
          </p:nvPr>
        </p:nvSpPr>
        <p:spPr/>
        <p:txBody>
          <a:bodyPr/>
          <a:lstStyle/>
          <a:p>
            <a:fld id="{474B4669-BED0-4C59-9D60-691BA4BF703B}" type="slidenum">
              <a:rPr lang="en-US" smtClean="0"/>
              <a:t>‹#›</a:t>
            </a:fld>
            <a:endParaRPr lang="en-US"/>
          </a:p>
        </p:txBody>
      </p:sp>
    </p:spTree>
    <p:extLst>
      <p:ext uri="{BB962C8B-B14F-4D97-AF65-F5344CB8AC3E}">
        <p14:creationId xmlns:p14="http://schemas.microsoft.com/office/powerpoint/2010/main" val="3754748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0C805-55C8-861A-4ACB-6E17D0B6ED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3AABEC-6756-A566-ECA8-FF394FF943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C94EF9-1703-5B9E-8C9E-A6D1B960C2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641BDA-4B6A-3575-AE33-307A328F48C5}"/>
              </a:ext>
            </a:extLst>
          </p:cNvPr>
          <p:cNvSpPr>
            <a:spLocks noGrp="1"/>
          </p:cNvSpPr>
          <p:nvPr>
            <p:ph type="dt" sz="half" idx="10"/>
          </p:nvPr>
        </p:nvSpPr>
        <p:spPr/>
        <p:txBody>
          <a:bodyPr/>
          <a:lstStyle/>
          <a:p>
            <a:fld id="{831E4286-FA37-40F9-A035-96F75458927B}" type="datetimeFigureOut">
              <a:rPr lang="en-US" smtClean="0"/>
              <a:t>3/13/2026</a:t>
            </a:fld>
            <a:endParaRPr lang="en-US"/>
          </a:p>
        </p:txBody>
      </p:sp>
      <p:sp>
        <p:nvSpPr>
          <p:cNvPr id="6" name="Footer Placeholder 5">
            <a:extLst>
              <a:ext uri="{FF2B5EF4-FFF2-40B4-BE49-F238E27FC236}">
                <a16:creationId xmlns:a16="http://schemas.microsoft.com/office/drawing/2014/main" id="{123A4BC1-E037-002E-2A1B-3FAF5207C9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410038-C1DB-7406-3F3A-DEB0D643BBCC}"/>
              </a:ext>
            </a:extLst>
          </p:cNvPr>
          <p:cNvSpPr>
            <a:spLocks noGrp="1"/>
          </p:cNvSpPr>
          <p:nvPr>
            <p:ph type="sldNum" sz="quarter" idx="12"/>
          </p:nvPr>
        </p:nvSpPr>
        <p:spPr/>
        <p:txBody>
          <a:bodyPr/>
          <a:lstStyle/>
          <a:p>
            <a:fld id="{474B4669-BED0-4C59-9D60-691BA4BF703B}" type="slidenum">
              <a:rPr lang="en-US" smtClean="0"/>
              <a:t>‹#›</a:t>
            </a:fld>
            <a:endParaRPr lang="en-US"/>
          </a:p>
        </p:txBody>
      </p:sp>
    </p:spTree>
    <p:extLst>
      <p:ext uri="{BB962C8B-B14F-4D97-AF65-F5344CB8AC3E}">
        <p14:creationId xmlns:p14="http://schemas.microsoft.com/office/powerpoint/2010/main" val="3420124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A8B8A-5623-D375-DD10-8F0860C473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E024CB-75BC-BAE5-376B-655643D89C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401118-B045-5E43-2E3B-9486EE707B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33A06B-70C2-AA19-AF00-F14E85F7D8E7}"/>
              </a:ext>
            </a:extLst>
          </p:cNvPr>
          <p:cNvSpPr>
            <a:spLocks noGrp="1"/>
          </p:cNvSpPr>
          <p:nvPr>
            <p:ph type="dt" sz="half" idx="10"/>
          </p:nvPr>
        </p:nvSpPr>
        <p:spPr/>
        <p:txBody>
          <a:bodyPr/>
          <a:lstStyle/>
          <a:p>
            <a:fld id="{831E4286-FA37-40F9-A035-96F75458927B}" type="datetimeFigureOut">
              <a:rPr lang="en-US" smtClean="0"/>
              <a:t>3/13/2026</a:t>
            </a:fld>
            <a:endParaRPr lang="en-US"/>
          </a:p>
        </p:txBody>
      </p:sp>
      <p:sp>
        <p:nvSpPr>
          <p:cNvPr id="6" name="Footer Placeholder 5">
            <a:extLst>
              <a:ext uri="{FF2B5EF4-FFF2-40B4-BE49-F238E27FC236}">
                <a16:creationId xmlns:a16="http://schemas.microsoft.com/office/drawing/2014/main" id="{469FCF04-9B3C-92C3-4200-2706C8AD98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D0DFB5-312A-41D5-9314-A46463F0BAB4}"/>
              </a:ext>
            </a:extLst>
          </p:cNvPr>
          <p:cNvSpPr>
            <a:spLocks noGrp="1"/>
          </p:cNvSpPr>
          <p:nvPr>
            <p:ph type="sldNum" sz="quarter" idx="12"/>
          </p:nvPr>
        </p:nvSpPr>
        <p:spPr/>
        <p:txBody>
          <a:bodyPr/>
          <a:lstStyle/>
          <a:p>
            <a:fld id="{474B4669-BED0-4C59-9D60-691BA4BF703B}" type="slidenum">
              <a:rPr lang="en-US" smtClean="0"/>
              <a:t>‹#›</a:t>
            </a:fld>
            <a:endParaRPr lang="en-US"/>
          </a:p>
        </p:txBody>
      </p:sp>
    </p:spTree>
    <p:extLst>
      <p:ext uri="{BB962C8B-B14F-4D97-AF65-F5344CB8AC3E}">
        <p14:creationId xmlns:p14="http://schemas.microsoft.com/office/powerpoint/2010/main" val="1234796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8443CC-5BCA-497C-7645-F889A6D6DB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598AA7B-25E7-66F0-75DC-F985BCFCDF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03A6608-593D-AF80-C834-DDAFE4F5CD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Montserrat Medium" pitchFamily="2" charset="77"/>
              </a:defRPr>
            </a:lvl1pPr>
          </a:lstStyle>
          <a:p>
            <a:fld id="{831E4286-FA37-40F9-A035-96F75458927B}" type="datetimeFigureOut">
              <a:rPr lang="en-US" smtClean="0"/>
              <a:pPr/>
              <a:t>3/13/2026</a:t>
            </a:fld>
            <a:endParaRPr lang="en-US" dirty="0"/>
          </a:p>
        </p:txBody>
      </p:sp>
      <p:sp>
        <p:nvSpPr>
          <p:cNvPr id="5" name="Footer Placeholder 4">
            <a:extLst>
              <a:ext uri="{FF2B5EF4-FFF2-40B4-BE49-F238E27FC236}">
                <a16:creationId xmlns:a16="http://schemas.microsoft.com/office/drawing/2014/main" id="{A17D4DAC-5001-08B1-02F9-6496A989A6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Montserrat Medium" pitchFamily="2" charset="77"/>
              </a:defRPr>
            </a:lvl1pPr>
          </a:lstStyle>
          <a:p>
            <a:endParaRPr lang="en-US" dirty="0"/>
          </a:p>
        </p:txBody>
      </p:sp>
      <p:sp>
        <p:nvSpPr>
          <p:cNvPr id="6" name="Slide Number Placeholder 5">
            <a:extLst>
              <a:ext uri="{FF2B5EF4-FFF2-40B4-BE49-F238E27FC236}">
                <a16:creationId xmlns:a16="http://schemas.microsoft.com/office/drawing/2014/main" id="{337D291B-D4A2-B4E6-3428-3DA13CF83E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Montserrat Medium" pitchFamily="2" charset="77"/>
              </a:defRPr>
            </a:lvl1pPr>
          </a:lstStyle>
          <a:p>
            <a:fld id="{474B4669-BED0-4C59-9D60-691BA4BF703B}" type="slidenum">
              <a:rPr lang="en-US" smtClean="0"/>
              <a:pPr/>
              <a:t>‹#›</a:t>
            </a:fld>
            <a:endParaRPr lang="en-US" dirty="0"/>
          </a:p>
        </p:txBody>
      </p:sp>
    </p:spTree>
    <p:extLst>
      <p:ext uri="{BB962C8B-B14F-4D97-AF65-F5344CB8AC3E}">
        <p14:creationId xmlns:p14="http://schemas.microsoft.com/office/powerpoint/2010/main" val="39939354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Montserrat Ligh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Med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Med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Med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jpe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4.jpeg"/><Relationship Id="rId5" Type="http://schemas.openxmlformats.org/officeDocument/2006/relationships/image" Target="../media/image9.jpeg"/><Relationship Id="rId10" Type="http://schemas.openxmlformats.org/officeDocument/2006/relationships/image" Target="../media/image13.jpeg"/><Relationship Id="rId4" Type="http://schemas.openxmlformats.org/officeDocument/2006/relationships/image" Target="../media/image8.JPEG"/><Relationship Id="rId9" Type="http://schemas.microsoft.com/office/2007/relationships/hdphoto" Target="../media/hdphoto1.wdp"/><Relationship Id="rId1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014E6DB-4420-6732-11E4-E4CF297245BA}"/>
              </a:ext>
            </a:extLst>
          </p:cNvPr>
          <p:cNvSpPr txBox="1">
            <a:spLocks noGrp="1"/>
          </p:cNvSpPr>
          <p:nvPr>
            <p:ph type="title" idx="4294967295"/>
          </p:nvPr>
        </p:nvSpPr>
        <p:spPr>
          <a:xfrm>
            <a:off x="1283213" y="2613392"/>
            <a:ext cx="9625574" cy="163121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Montserrat" pitchFamily="2" charset="77"/>
                <a:ea typeface="+mn-ea"/>
                <a:cs typeface="+mn-cs"/>
              </a:rPr>
              <a:t>Institutional Effectiveness Plan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bg1"/>
                </a:solidFill>
                <a:effectLst/>
                <a:uLnTx/>
                <a:uFillTx/>
                <a:latin typeface="Montserrat" pitchFamily="2" charset="77"/>
                <a:ea typeface="+mn-ea"/>
                <a:cs typeface="+mn-cs"/>
              </a:rPr>
              <a:t>University Advancement</a:t>
            </a:r>
          </a:p>
        </p:txBody>
      </p:sp>
    </p:spTree>
    <p:extLst>
      <p:ext uri="{BB962C8B-B14F-4D97-AF65-F5344CB8AC3E}">
        <p14:creationId xmlns:p14="http://schemas.microsoft.com/office/powerpoint/2010/main" val="461518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descr="Strategic Plan 2.3.4">
            <a:extLst>
              <a:ext uri="{FF2B5EF4-FFF2-40B4-BE49-F238E27FC236}">
                <a16:creationId xmlns:a16="http://schemas.microsoft.com/office/drawing/2014/main" id="{820446CA-0F05-8C24-B65F-149D706C41F7}"/>
              </a:ext>
            </a:extLst>
          </p:cNvPr>
          <p:cNvPicPr>
            <a:picLocks noChangeAspect="1"/>
          </p:cNvPicPr>
          <p:nvPr/>
        </p:nvPicPr>
        <p:blipFill>
          <a:blip r:embed="rId3"/>
          <a:srcRect/>
          <a:stretch/>
        </p:blipFill>
        <p:spPr>
          <a:xfrm>
            <a:off x="610" y="0"/>
            <a:ext cx="12191390" cy="6858342"/>
          </a:xfrm>
          <a:prstGeom prst="rect">
            <a:avLst/>
          </a:prstGeom>
        </p:spPr>
      </p:pic>
      <p:sp>
        <p:nvSpPr>
          <p:cNvPr id="6" name="Google Shape;11616;p482">
            <a:extLst>
              <a:ext uri="{FF2B5EF4-FFF2-40B4-BE49-F238E27FC236}">
                <a16:creationId xmlns:a16="http://schemas.microsoft.com/office/drawing/2014/main" id="{19A22C58-05C3-F4D6-85CB-09D3199A2827}"/>
              </a:ext>
            </a:extLst>
          </p:cNvPr>
          <p:cNvSpPr txBox="1">
            <a:spLocks/>
          </p:cNvSpPr>
          <p:nvPr/>
        </p:nvSpPr>
        <p:spPr>
          <a:xfrm>
            <a:off x="271150" y="1206404"/>
            <a:ext cx="11649693" cy="619125"/>
          </a:xfrm>
          <a:prstGeom prst="rect">
            <a:avLst/>
          </a:prstGeom>
          <a:noFill/>
          <a:ln>
            <a:noFill/>
          </a:ln>
        </p:spPr>
        <p:txBody>
          <a:bodyPr spcFirstLastPara="1" vert="horz" wrap="square" lIns="68575" tIns="34275" rIns="68575" bIns="3427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0"/>
              </a:spcBef>
              <a:buClr>
                <a:schemeClr val="dk1"/>
              </a:buClr>
              <a:buSzPts val="2700"/>
              <a:buFont typeface="Montserrat Medium"/>
              <a:buNone/>
            </a:pPr>
            <a:r>
              <a:rPr lang="en-US" sz="3000" b="1" dirty="0">
                <a:latin typeface="Montserrat" pitchFamily="2" charset="77"/>
              </a:rPr>
              <a:t>Strategic Plan 2.3.4</a:t>
            </a:r>
          </a:p>
          <a:p>
            <a:pPr>
              <a:lnSpc>
                <a:spcPct val="100000"/>
              </a:lnSpc>
              <a:spcBef>
                <a:spcPts val="0"/>
              </a:spcBef>
              <a:buClr>
                <a:schemeClr val="dk1"/>
              </a:buClr>
              <a:buSzPts val="2700"/>
              <a:buFont typeface="Montserrat Medium"/>
              <a:buNone/>
            </a:pPr>
            <a:r>
              <a:rPr lang="en-US" sz="2000" dirty="0">
                <a:latin typeface="Montserrat" pitchFamily="2" charset="77"/>
              </a:rPr>
              <a:t>Establish centers of excellence to enhance academic programs in high-demand fields, support student success, and power the regional economy.</a:t>
            </a:r>
            <a:endParaRPr lang="en-US" sz="3000" b="1" dirty="0">
              <a:latin typeface="Montserrat" pitchFamily="2" charset="77"/>
            </a:endParaRPr>
          </a:p>
        </p:txBody>
      </p:sp>
      <p:sp>
        <p:nvSpPr>
          <p:cNvPr id="7" name="TextBox 6">
            <a:extLst>
              <a:ext uri="{FF2B5EF4-FFF2-40B4-BE49-F238E27FC236}">
                <a16:creationId xmlns:a16="http://schemas.microsoft.com/office/drawing/2014/main" id="{AA00379B-B891-B501-A686-EC954EA66BE7}"/>
              </a:ext>
            </a:extLst>
          </p:cNvPr>
          <p:cNvSpPr txBox="1"/>
          <p:nvPr/>
        </p:nvSpPr>
        <p:spPr>
          <a:xfrm>
            <a:off x="271150" y="3185673"/>
            <a:ext cx="11649692" cy="5232202"/>
          </a:xfrm>
          <a:prstGeom prst="rect">
            <a:avLst/>
          </a:prstGeom>
          <a:noFill/>
        </p:spPr>
        <p:txBody>
          <a:bodyPr wrap="square" numCol="1" rtlCol="0">
            <a:spAutoFit/>
          </a:bodyPr>
          <a:lstStyle/>
          <a:p>
            <a:r>
              <a:rPr lang="en-US" sz="2400" b="1" u="sng" dirty="0">
                <a:solidFill>
                  <a:srgbClr val="0070C0"/>
                </a:solidFill>
                <a:latin typeface="Montserrat Medium" panose="00000600000000000000" pitchFamily="2" charset="0"/>
              </a:rPr>
              <a:t>Results</a:t>
            </a:r>
          </a:p>
          <a:p>
            <a:pPr marL="914400" lvl="1" indent="-457200">
              <a:buFont typeface="Arial" panose="020B0604020202020204" pitchFamily="34" charset="0"/>
              <a:buChar char="•"/>
            </a:pPr>
            <a:r>
              <a:rPr lang="en-US" sz="1400" b="1" dirty="0">
                <a:solidFill>
                  <a:srgbClr val="0070C0"/>
                </a:solidFill>
                <a:latin typeface="Montserrat Medium" panose="00000600000000000000" pitchFamily="2" charset="0"/>
              </a:rPr>
              <a:t>$7.625M to Establish the Center for Nonprofits (Economic Development)</a:t>
            </a:r>
          </a:p>
          <a:p>
            <a:pPr marL="914400" lvl="1" indent="-457200">
              <a:buFont typeface="Arial" panose="020B0604020202020204" pitchFamily="34" charset="0"/>
              <a:buChar char="•"/>
            </a:pPr>
            <a:endParaRPr lang="en-US" sz="14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400" b="1" dirty="0">
                <a:solidFill>
                  <a:srgbClr val="0070C0"/>
                </a:solidFill>
                <a:latin typeface="Montserrat Medium" panose="00000600000000000000" pitchFamily="2" charset="0"/>
              </a:rPr>
              <a:t>$60k for Nursing and Engineering Scholarships (Health Sciences &amp; Advanced Manufacturing)</a:t>
            </a:r>
          </a:p>
          <a:p>
            <a:pPr marL="914400" lvl="1" indent="-457200">
              <a:buFont typeface="Arial" panose="020B0604020202020204" pitchFamily="34" charset="0"/>
              <a:buChar char="•"/>
            </a:pPr>
            <a:endParaRPr lang="en-US" sz="14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400" b="1" dirty="0">
                <a:solidFill>
                  <a:srgbClr val="0070C0"/>
                </a:solidFill>
                <a:latin typeface="Montserrat Medium" panose="00000600000000000000" pitchFamily="2" charset="0"/>
              </a:rPr>
              <a:t>$35K to Art Scholarships (Art &amp; Design)</a:t>
            </a:r>
          </a:p>
          <a:p>
            <a:pPr marL="914400" lvl="1" indent="-457200">
              <a:buFont typeface="Arial" panose="020B0604020202020204" pitchFamily="34" charset="0"/>
              <a:buChar char="•"/>
            </a:pPr>
            <a:endParaRPr lang="en-US" sz="14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400" b="1" dirty="0">
                <a:solidFill>
                  <a:srgbClr val="0070C0"/>
                </a:solidFill>
                <a:latin typeface="Montserrat Medium" panose="00000600000000000000" pitchFamily="2" charset="0"/>
              </a:rPr>
              <a:t>$25k to Nursing Scholarships (Health Sciences)</a:t>
            </a:r>
          </a:p>
          <a:p>
            <a:pPr marL="914400" lvl="1" indent="-457200">
              <a:buFont typeface="Arial" panose="020B0604020202020204" pitchFamily="34" charset="0"/>
              <a:buChar char="•"/>
            </a:pPr>
            <a:endParaRPr lang="en-US" sz="14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400" b="1" dirty="0">
                <a:solidFill>
                  <a:srgbClr val="0070C0"/>
                </a:solidFill>
                <a:latin typeface="Montserrat Medium" panose="00000600000000000000" pitchFamily="2" charset="0"/>
              </a:rPr>
              <a:t>Specialized Workforce Marketing Campaign to Boost CTE in the Region (Economic Development)</a:t>
            </a:r>
          </a:p>
          <a:p>
            <a:pPr marL="914400" lvl="1" indent="-457200">
              <a:buFont typeface="Arial" panose="020B0604020202020204" pitchFamily="34" charset="0"/>
              <a:buChar char="•"/>
            </a:pPr>
            <a:endParaRPr lang="en-US" sz="14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400" b="1" dirty="0">
                <a:solidFill>
                  <a:srgbClr val="0070C0"/>
                </a:solidFill>
                <a:latin typeface="Montserrat Medium" panose="00000600000000000000" pitchFamily="2" charset="0"/>
              </a:rPr>
              <a:t>Facilitated Data Science Listening Tours (Data Science)</a:t>
            </a:r>
          </a:p>
          <a:p>
            <a:pPr marL="914400" lvl="1" indent="-457200">
              <a:buFont typeface="Arial" panose="020B0604020202020204" pitchFamily="34" charset="0"/>
              <a:buChar char="•"/>
            </a:pPr>
            <a:endParaRPr lang="en-US" sz="14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400" b="1" dirty="0">
                <a:solidFill>
                  <a:srgbClr val="0070C0"/>
                </a:solidFill>
                <a:latin typeface="Montserrat Medium" panose="00000600000000000000" pitchFamily="2" charset="0"/>
              </a:rPr>
              <a:t>All 5 Centers Represented in the Chancellor’s Report and 4 in Belltower </a:t>
            </a:r>
          </a:p>
          <a:p>
            <a:pPr marL="914400" lvl="1" indent="-457200">
              <a:buFont typeface="Arial" panose="020B0604020202020204" pitchFamily="34" charset="0"/>
              <a:buChar char="•"/>
            </a:pPr>
            <a:endParaRPr lang="en-US" sz="14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dirty="0">
              <a:solidFill>
                <a:srgbClr val="0070C0"/>
              </a:solidFill>
              <a:latin typeface="Montserrat Medium" panose="00000600000000000000" pitchFamily="2" charset="0"/>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p:txBody>
      </p:sp>
      <p:sp>
        <p:nvSpPr>
          <p:cNvPr id="3" name="TextBox 2">
            <a:extLst>
              <a:ext uri="{FF2B5EF4-FFF2-40B4-BE49-F238E27FC236}">
                <a16:creationId xmlns:a16="http://schemas.microsoft.com/office/drawing/2014/main" id="{62573C24-148B-EB15-C75B-124E8D750A57}"/>
              </a:ext>
            </a:extLst>
          </p:cNvPr>
          <p:cNvSpPr txBox="1"/>
          <p:nvPr/>
        </p:nvSpPr>
        <p:spPr>
          <a:xfrm>
            <a:off x="271150" y="2136269"/>
            <a:ext cx="1164969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70C0"/>
                </a:solidFill>
                <a:effectLst/>
                <a:uLnTx/>
                <a:uFillTx/>
                <a:latin typeface="Montserrat Medium" panose="00000600000000000000" pitchFamily="2" charset="0"/>
                <a:ea typeface="+mn-ea"/>
                <a:cs typeface="+mn-cs"/>
              </a:rPr>
              <a:t>FY 25 Objective</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0C0"/>
                </a:solidFill>
                <a:effectLst/>
                <a:uLnTx/>
                <a:uFillTx/>
                <a:latin typeface="Montserrat Medium" panose="00000600000000000000" pitchFamily="2" charset="0"/>
                <a:ea typeface="+mn-ea"/>
                <a:cs typeface="+mn-cs"/>
              </a:rPr>
              <a:t>Utilize comprehensive advancement strategies to support the Centers of Excellence.</a:t>
            </a:r>
            <a:endParaRPr kumimoji="0" lang="en-US" sz="2400" b="1" i="0" u="none" strike="noStrike" kern="1200" cap="none" spc="0" normalizeH="0" baseline="0" noProof="0" dirty="0">
              <a:ln>
                <a:noFill/>
              </a:ln>
              <a:solidFill>
                <a:srgbClr val="0070C0"/>
              </a:solidFill>
              <a:effectLst/>
              <a:uLnTx/>
              <a:uFillTx/>
              <a:latin typeface="Montserrat Medium" panose="00000600000000000000" pitchFamily="2" charset="0"/>
              <a:ea typeface="+mn-ea"/>
              <a:cs typeface="+mn-cs"/>
            </a:endParaRPr>
          </a:p>
        </p:txBody>
      </p:sp>
      <p:sp>
        <p:nvSpPr>
          <p:cNvPr id="4" name="Title 3">
            <a:extLst>
              <a:ext uri="{FF2B5EF4-FFF2-40B4-BE49-F238E27FC236}">
                <a16:creationId xmlns:a16="http://schemas.microsoft.com/office/drawing/2014/main" id="{7691BD20-C778-68E6-8574-C3BC0DA6D3DF}"/>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pPr marL="914400" marR="0" lvl="1" indent="-457200" defTabSz="914400" rtl="0" eaLnBrk="1" fontAlgn="auto" latinLnBrk="0" hangingPunct="1">
              <a:lnSpc>
                <a:spcPct val="100000"/>
              </a:lnSpc>
              <a:spcBef>
                <a:spcPts val="0"/>
              </a:spcBef>
              <a:spcAft>
                <a:spcPts val="0"/>
              </a:spcAft>
              <a:tabLst/>
              <a:defRPr/>
            </a:pPr>
            <a:r>
              <a:rPr lang="en-US" kern="1200" dirty="0">
                <a:solidFill>
                  <a:srgbClr val="0070C0"/>
                </a:solidFill>
                <a:latin typeface="Montserrat Medium" panose="00000600000000000000" pitchFamily="2" charset="0"/>
              </a:rPr>
              <a:t>Utilize comprehensive advancement strategies to support the Centers of Excellence.</a:t>
            </a:r>
            <a:endParaRPr lang="en-US" sz="2400" b="1" kern="1200" dirty="0">
              <a:solidFill>
                <a:srgbClr val="0070C0"/>
              </a:solidFill>
              <a:latin typeface="Montserrat Medium" panose="00000600000000000000" pitchFamily="2" charset="0"/>
            </a:endParaRPr>
          </a:p>
        </p:txBody>
      </p:sp>
    </p:spTree>
    <p:extLst>
      <p:ext uri="{BB962C8B-B14F-4D97-AF65-F5344CB8AC3E}">
        <p14:creationId xmlns:p14="http://schemas.microsoft.com/office/powerpoint/2010/main" val="3608330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0446CA-0F05-8C24-B65F-149D706C41F7}"/>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10" y="0"/>
            <a:ext cx="12191390" cy="6858342"/>
          </a:xfrm>
          <a:prstGeom prst="rect">
            <a:avLst/>
          </a:prstGeom>
        </p:spPr>
      </p:pic>
      <p:sp>
        <p:nvSpPr>
          <p:cNvPr id="6" name="Google Shape;11616;p482">
            <a:extLst>
              <a:ext uri="{FF2B5EF4-FFF2-40B4-BE49-F238E27FC236}">
                <a16:creationId xmlns:a16="http://schemas.microsoft.com/office/drawing/2014/main" id="{19A22C58-05C3-F4D6-85CB-09D3199A2827}"/>
              </a:ext>
            </a:extLst>
          </p:cNvPr>
          <p:cNvSpPr txBox="1">
            <a:spLocks/>
          </p:cNvSpPr>
          <p:nvPr/>
        </p:nvSpPr>
        <p:spPr>
          <a:xfrm>
            <a:off x="271150" y="1206404"/>
            <a:ext cx="11649693" cy="619125"/>
          </a:xfrm>
          <a:prstGeom prst="rect">
            <a:avLst/>
          </a:prstGeom>
          <a:noFill/>
          <a:ln>
            <a:noFill/>
          </a:ln>
        </p:spPr>
        <p:txBody>
          <a:bodyPr spcFirstLastPara="1" vert="horz" wrap="square" lIns="68575" tIns="34275" rIns="68575" bIns="3427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0"/>
              </a:spcBef>
              <a:buClr>
                <a:schemeClr val="dk1"/>
              </a:buClr>
              <a:buSzPts val="2700"/>
              <a:buFont typeface="Montserrat Medium"/>
              <a:buNone/>
            </a:pPr>
            <a:r>
              <a:rPr lang="en-US" sz="3000" b="1" dirty="0">
                <a:latin typeface="Montserrat" pitchFamily="2" charset="77"/>
              </a:rPr>
              <a:t>Strategic Plan 2.3.4</a:t>
            </a:r>
          </a:p>
          <a:p>
            <a:pPr>
              <a:lnSpc>
                <a:spcPct val="100000"/>
              </a:lnSpc>
              <a:spcBef>
                <a:spcPts val="0"/>
              </a:spcBef>
              <a:buClr>
                <a:schemeClr val="dk1"/>
              </a:buClr>
              <a:buSzPts val="2700"/>
              <a:buFont typeface="Montserrat Medium"/>
              <a:buNone/>
            </a:pPr>
            <a:r>
              <a:rPr lang="en-US" sz="2000" dirty="0">
                <a:latin typeface="Montserrat" pitchFamily="2" charset="77"/>
              </a:rPr>
              <a:t>Establish centers of excellence to enhance academic programs in high-demand fields, support student success, and power the regional economy.</a:t>
            </a:r>
            <a:endParaRPr lang="en-US" sz="3000" b="1" dirty="0">
              <a:latin typeface="Montserrat" pitchFamily="2" charset="77"/>
            </a:endParaRPr>
          </a:p>
        </p:txBody>
      </p:sp>
      <p:sp>
        <p:nvSpPr>
          <p:cNvPr id="7" name="TextBox 6">
            <a:extLst>
              <a:ext uri="{FF2B5EF4-FFF2-40B4-BE49-F238E27FC236}">
                <a16:creationId xmlns:a16="http://schemas.microsoft.com/office/drawing/2014/main" id="{AA00379B-B891-B501-A686-EC954EA66BE7}"/>
              </a:ext>
            </a:extLst>
          </p:cNvPr>
          <p:cNvSpPr txBox="1"/>
          <p:nvPr/>
        </p:nvSpPr>
        <p:spPr>
          <a:xfrm>
            <a:off x="271150" y="3185673"/>
            <a:ext cx="11649692" cy="4985980"/>
          </a:xfrm>
          <a:prstGeom prst="rect">
            <a:avLst/>
          </a:prstGeom>
          <a:noFill/>
        </p:spPr>
        <p:txBody>
          <a:bodyPr wrap="square" numCol="1" rtlCol="0">
            <a:spAutoFit/>
          </a:bodyPr>
          <a:lstStyle/>
          <a:p>
            <a:r>
              <a:rPr lang="en-US" sz="2400" b="1" u="sng" dirty="0">
                <a:solidFill>
                  <a:srgbClr val="0070C0"/>
                </a:solidFill>
                <a:latin typeface="Montserrat Medium" panose="00000600000000000000" pitchFamily="2" charset="0"/>
              </a:rPr>
              <a:t>Goals</a:t>
            </a:r>
          </a:p>
          <a:p>
            <a:pPr marL="914400" lvl="1" indent="-457200">
              <a:buFont typeface="Arial" panose="020B0604020202020204" pitchFamily="34" charset="0"/>
              <a:buChar char="•"/>
            </a:pPr>
            <a:r>
              <a:rPr lang="en-US" sz="1400" b="1" dirty="0">
                <a:solidFill>
                  <a:srgbClr val="0070C0"/>
                </a:solidFill>
                <a:latin typeface="Montserrat Medium" panose="00000600000000000000" pitchFamily="2" charset="0"/>
              </a:rPr>
              <a:t>Begin capital project fundraising for a Center for Advanced Manufacturing (Advanced Manufacturing)</a:t>
            </a:r>
          </a:p>
          <a:p>
            <a:pPr marL="914400" lvl="1" indent="-457200">
              <a:buFont typeface="Arial" panose="020B0604020202020204" pitchFamily="34" charset="0"/>
              <a:buChar char="•"/>
            </a:pPr>
            <a:endParaRPr lang="en-US" sz="14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400" b="1" dirty="0">
                <a:solidFill>
                  <a:srgbClr val="0070C0"/>
                </a:solidFill>
                <a:latin typeface="Montserrat Medium" panose="00000600000000000000" pitchFamily="2" charset="0"/>
              </a:rPr>
              <a:t>Begin capital project fundraising for a Center for Health Innovation (Health Sciences)</a:t>
            </a:r>
          </a:p>
          <a:p>
            <a:pPr marL="914400" lvl="1" indent="-457200">
              <a:buFont typeface="Arial" panose="020B0604020202020204" pitchFamily="34" charset="0"/>
              <a:buChar char="•"/>
            </a:pPr>
            <a:endParaRPr lang="en-US" sz="14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400" b="1" dirty="0">
                <a:solidFill>
                  <a:srgbClr val="0070C0"/>
                </a:solidFill>
                <a:latin typeface="Montserrat Medium" panose="00000600000000000000" pitchFamily="2" charset="0"/>
              </a:rPr>
              <a:t>Continue Major Gift/Grant Fundraising in Support of the Center for Nonprofits (Economic Development)</a:t>
            </a:r>
          </a:p>
          <a:p>
            <a:pPr marL="914400" lvl="1" indent="-457200">
              <a:buFont typeface="Arial" panose="020B0604020202020204" pitchFamily="34" charset="0"/>
              <a:buChar char="•"/>
            </a:pPr>
            <a:endParaRPr lang="en-US" sz="14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400" b="1" dirty="0">
                <a:solidFill>
                  <a:srgbClr val="0070C0"/>
                </a:solidFill>
                <a:latin typeface="Montserrat Medium" panose="00000600000000000000" pitchFamily="2" charset="0"/>
              </a:rPr>
              <a:t>Begin Planning External Engagement Strategies for </a:t>
            </a:r>
            <a:r>
              <a:rPr lang="en-US" sz="1400" b="1" dirty="0" err="1">
                <a:solidFill>
                  <a:srgbClr val="0070C0"/>
                </a:solidFill>
                <a:latin typeface="Montserrat Medium" panose="00000600000000000000" pitchFamily="2" charset="0"/>
              </a:rPr>
              <a:t>Windgate</a:t>
            </a:r>
            <a:r>
              <a:rPr lang="en-US" sz="1400" b="1" dirty="0">
                <a:solidFill>
                  <a:srgbClr val="0070C0"/>
                </a:solidFill>
                <a:latin typeface="Montserrat Medium" panose="00000600000000000000" pitchFamily="2" charset="0"/>
              </a:rPr>
              <a:t> Expansion Grand Opening (Art &amp; Design)</a:t>
            </a:r>
          </a:p>
          <a:p>
            <a:pPr marL="914400" lvl="1" indent="-457200">
              <a:buFont typeface="Arial" panose="020B0604020202020204" pitchFamily="34" charset="0"/>
              <a:buChar char="•"/>
            </a:pPr>
            <a:endParaRPr lang="en-US" sz="14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400" b="1" dirty="0">
                <a:solidFill>
                  <a:srgbClr val="0070C0"/>
                </a:solidFill>
                <a:latin typeface="Montserrat Medium" panose="00000600000000000000" pitchFamily="2" charset="0"/>
              </a:rPr>
              <a:t>Complete Facilitated Listening Tours for Computer and Data Science (Computer and Data Science )</a:t>
            </a:r>
          </a:p>
          <a:p>
            <a:pPr marL="914400" lvl="1" indent="-457200">
              <a:buFont typeface="Arial" panose="020B0604020202020204" pitchFamily="34" charset="0"/>
              <a:buChar char="•"/>
            </a:pPr>
            <a:endParaRPr lang="en-US" sz="14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400" b="1" dirty="0">
                <a:solidFill>
                  <a:srgbClr val="0070C0"/>
                </a:solidFill>
                <a:latin typeface="Montserrat Medium" panose="00000600000000000000" pitchFamily="2" charset="0"/>
              </a:rPr>
              <a:t>All 5 Centers represented in the Chancellor’s Report, Belltower, and NEW Foundation Annual Report</a:t>
            </a:r>
          </a:p>
          <a:p>
            <a:pPr marL="914400" lvl="1" indent="-457200">
              <a:buFont typeface="Arial" panose="020B0604020202020204" pitchFamily="34" charset="0"/>
              <a:buChar char="•"/>
            </a:pPr>
            <a:endParaRPr lang="en-US" sz="1400" b="1" dirty="0">
              <a:solidFill>
                <a:srgbClr val="0070C0"/>
              </a:solidFill>
              <a:latin typeface="Montserrat Medium" panose="00000600000000000000" pitchFamily="2" charset="0"/>
            </a:endParaRPr>
          </a:p>
          <a:p>
            <a:pPr marL="1371600" lvl="2" indent="-457200">
              <a:buFont typeface="Arial" panose="020B0604020202020204" pitchFamily="34" charset="0"/>
              <a:buChar char="•"/>
            </a:pPr>
            <a:endParaRPr lang="en-US" sz="1200"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dirty="0">
              <a:solidFill>
                <a:srgbClr val="0070C0"/>
              </a:solidFill>
              <a:latin typeface="Montserrat Medium" panose="00000600000000000000" pitchFamily="2" charset="0"/>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p:txBody>
      </p:sp>
      <p:sp>
        <p:nvSpPr>
          <p:cNvPr id="3" name="TextBox 2">
            <a:extLst>
              <a:ext uri="{FF2B5EF4-FFF2-40B4-BE49-F238E27FC236}">
                <a16:creationId xmlns:a16="http://schemas.microsoft.com/office/drawing/2014/main" id="{62573C24-148B-EB15-C75B-124E8D750A57}"/>
              </a:ext>
            </a:extLst>
          </p:cNvPr>
          <p:cNvSpPr txBox="1"/>
          <p:nvPr/>
        </p:nvSpPr>
        <p:spPr>
          <a:xfrm>
            <a:off x="271150" y="2136269"/>
            <a:ext cx="1164969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70C0"/>
                </a:solidFill>
                <a:effectLst/>
                <a:uLnTx/>
                <a:uFillTx/>
                <a:latin typeface="Montserrat Medium" panose="00000600000000000000" pitchFamily="2" charset="0"/>
                <a:ea typeface="+mn-ea"/>
                <a:cs typeface="+mn-cs"/>
              </a:rPr>
              <a:t>FY 26 Objective</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0C0"/>
                </a:solidFill>
                <a:effectLst/>
                <a:uLnTx/>
                <a:uFillTx/>
                <a:latin typeface="Montserrat Medium" panose="00000600000000000000" pitchFamily="2" charset="0"/>
                <a:ea typeface="+mn-ea"/>
                <a:cs typeface="+mn-cs"/>
              </a:rPr>
              <a:t>Expand on the advancement support of the Centers of Excellence and intentionally grow each center related to the capabilities within advancement. </a:t>
            </a:r>
            <a:endParaRPr kumimoji="0" lang="en-US" sz="2400" b="1" i="0" u="none" strike="noStrike" kern="1200" cap="none" spc="0" normalizeH="0" baseline="0" noProof="0" dirty="0">
              <a:ln>
                <a:noFill/>
              </a:ln>
              <a:solidFill>
                <a:srgbClr val="0070C0"/>
              </a:solidFill>
              <a:effectLst/>
              <a:uLnTx/>
              <a:uFillTx/>
              <a:latin typeface="Montserrat Medium" panose="00000600000000000000" pitchFamily="2" charset="0"/>
              <a:ea typeface="+mn-ea"/>
              <a:cs typeface="+mn-cs"/>
            </a:endParaRPr>
          </a:p>
        </p:txBody>
      </p:sp>
      <p:sp>
        <p:nvSpPr>
          <p:cNvPr id="4" name="Title 3">
            <a:extLst>
              <a:ext uri="{FF2B5EF4-FFF2-40B4-BE49-F238E27FC236}">
                <a16:creationId xmlns:a16="http://schemas.microsoft.com/office/drawing/2014/main" id="{828EEBC7-375A-0440-CFCA-5B0AEE51FD1E}"/>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pPr marL="914400" marR="0" lvl="1" indent="-457200" defTabSz="914400" rtl="0" eaLnBrk="1" fontAlgn="auto" latinLnBrk="0" hangingPunct="1">
              <a:lnSpc>
                <a:spcPct val="100000"/>
              </a:lnSpc>
              <a:spcBef>
                <a:spcPts val="0"/>
              </a:spcBef>
              <a:spcAft>
                <a:spcPts val="0"/>
              </a:spcAft>
              <a:tabLst/>
              <a:defRPr/>
            </a:pPr>
            <a:r>
              <a:rPr lang="en-US" kern="1200" dirty="0">
                <a:solidFill>
                  <a:srgbClr val="0070C0"/>
                </a:solidFill>
                <a:latin typeface="Montserrat Medium" panose="00000600000000000000" pitchFamily="2" charset="0"/>
              </a:rPr>
              <a:t>Expand on the advancement support of the Centers of Excellence and intentionally grow each center related to the capabilities within advancement. </a:t>
            </a:r>
            <a:endParaRPr lang="en-US" sz="2400" b="1" kern="1200" dirty="0">
              <a:solidFill>
                <a:srgbClr val="0070C0"/>
              </a:solidFill>
              <a:latin typeface="Montserrat Medium" panose="00000600000000000000" pitchFamily="2" charset="0"/>
            </a:endParaRPr>
          </a:p>
        </p:txBody>
      </p:sp>
    </p:spTree>
    <p:extLst>
      <p:ext uri="{BB962C8B-B14F-4D97-AF65-F5344CB8AC3E}">
        <p14:creationId xmlns:p14="http://schemas.microsoft.com/office/powerpoint/2010/main" val="467968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0446CA-0F05-8C24-B65F-149D706C41F7}"/>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10" y="0"/>
            <a:ext cx="12191390" cy="6858342"/>
          </a:xfrm>
          <a:prstGeom prst="rect">
            <a:avLst/>
          </a:prstGeom>
        </p:spPr>
      </p:pic>
      <p:sp>
        <p:nvSpPr>
          <p:cNvPr id="6" name="Google Shape;11616;p482">
            <a:extLst>
              <a:ext uri="{FF2B5EF4-FFF2-40B4-BE49-F238E27FC236}">
                <a16:creationId xmlns:a16="http://schemas.microsoft.com/office/drawing/2014/main" id="{19A22C58-05C3-F4D6-85CB-09D3199A2827}"/>
              </a:ext>
            </a:extLst>
          </p:cNvPr>
          <p:cNvSpPr txBox="1">
            <a:spLocks/>
          </p:cNvSpPr>
          <p:nvPr/>
        </p:nvSpPr>
        <p:spPr>
          <a:xfrm>
            <a:off x="271150" y="1206404"/>
            <a:ext cx="11649693" cy="619125"/>
          </a:xfrm>
          <a:prstGeom prst="rect">
            <a:avLst/>
          </a:prstGeom>
          <a:noFill/>
          <a:ln>
            <a:noFill/>
          </a:ln>
        </p:spPr>
        <p:txBody>
          <a:bodyPr spcFirstLastPara="1" vert="horz" wrap="square" lIns="68575" tIns="34275" rIns="68575" bIns="3427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0"/>
              </a:spcBef>
              <a:buClr>
                <a:schemeClr val="dk1"/>
              </a:buClr>
              <a:buSzPts val="2700"/>
              <a:buFont typeface="Montserrat Medium"/>
              <a:buNone/>
            </a:pPr>
            <a:r>
              <a:rPr lang="en-US" sz="3000" b="1" dirty="0">
                <a:latin typeface="Montserrat" pitchFamily="2" charset="77"/>
              </a:rPr>
              <a:t>Strategic Plan 4.1.2</a:t>
            </a:r>
          </a:p>
          <a:p>
            <a:pPr>
              <a:lnSpc>
                <a:spcPct val="100000"/>
              </a:lnSpc>
              <a:spcBef>
                <a:spcPts val="0"/>
              </a:spcBef>
              <a:buClr>
                <a:schemeClr val="dk1"/>
              </a:buClr>
              <a:buSzPts val="2700"/>
              <a:buFont typeface="Montserrat Medium"/>
              <a:buNone/>
            </a:pPr>
            <a:r>
              <a:rPr lang="en-US" sz="2000" dirty="0">
                <a:latin typeface="Montserrat" pitchFamily="2" charset="77"/>
              </a:rPr>
              <a:t>Advance the strategic priorities of the institution through meaningful philanthropic partnerships with individuals, corporations, and foundations, and align these resources to support student success, and empower transformative investments.</a:t>
            </a:r>
            <a:endParaRPr lang="en-US" sz="3000" b="1" dirty="0">
              <a:latin typeface="Montserrat" pitchFamily="2" charset="77"/>
            </a:endParaRPr>
          </a:p>
        </p:txBody>
      </p:sp>
      <p:sp>
        <p:nvSpPr>
          <p:cNvPr id="7" name="TextBox 6">
            <a:extLst>
              <a:ext uri="{FF2B5EF4-FFF2-40B4-BE49-F238E27FC236}">
                <a16:creationId xmlns:a16="http://schemas.microsoft.com/office/drawing/2014/main" id="{AA00379B-B891-B501-A686-EC954EA66BE7}"/>
              </a:ext>
            </a:extLst>
          </p:cNvPr>
          <p:cNvSpPr txBox="1"/>
          <p:nvPr/>
        </p:nvSpPr>
        <p:spPr>
          <a:xfrm>
            <a:off x="6590422" y="2601037"/>
            <a:ext cx="5330421" cy="4862870"/>
          </a:xfrm>
          <a:prstGeom prst="rect">
            <a:avLst/>
          </a:prstGeom>
          <a:noFill/>
        </p:spPr>
        <p:txBody>
          <a:bodyPr wrap="square" numCol="1" rtlCol="0">
            <a:spAutoFit/>
          </a:bodyPr>
          <a:lstStyle/>
          <a:p>
            <a:r>
              <a:rPr lang="en-US" sz="2400" b="1" u="sng" dirty="0">
                <a:solidFill>
                  <a:srgbClr val="0070C0"/>
                </a:solidFill>
                <a:latin typeface="Montserrat Medium" panose="00000600000000000000" pitchFamily="2" charset="0"/>
              </a:rPr>
              <a:t>Results</a:t>
            </a:r>
          </a:p>
          <a:p>
            <a:pPr marL="914400" lvl="1" indent="-457200">
              <a:buFont typeface="Arial" panose="020B0604020202020204" pitchFamily="34" charset="0"/>
              <a:buChar char="•"/>
            </a:pPr>
            <a:r>
              <a:rPr lang="en-US" sz="1600" b="1" dirty="0">
                <a:solidFill>
                  <a:srgbClr val="0070C0"/>
                </a:solidFill>
                <a:latin typeface="Montserrat Medium" panose="00000600000000000000" pitchFamily="2" charset="0"/>
              </a:rPr>
              <a:t>Development</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Production- $15,637,944</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Receipts- $7,039,022</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Proposal- 59</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Visits- 157</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Contacts- 408</a:t>
            </a:r>
          </a:p>
          <a:p>
            <a:pPr marL="914400" lvl="1" indent="-457200">
              <a:buFont typeface="Arial" panose="020B0604020202020204" pitchFamily="34" charset="0"/>
              <a:buChar char="•"/>
            </a:pPr>
            <a:endParaRPr lang="en-US" sz="16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600" b="1" dirty="0">
                <a:solidFill>
                  <a:srgbClr val="0070C0"/>
                </a:solidFill>
                <a:latin typeface="Montserrat Medium" panose="00000600000000000000" pitchFamily="2" charset="0"/>
              </a:rPr>
              <a:t>Campaign Progress</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Amount-$72,650,757</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Percent to Goal-85%</a:t>
            </a:r>
          </a:p>
          <a:p>
            <a:pPr marL="1371600" lvl="2" indent="-457200">
              <a:buFont typeface="Arial" panose="020B0604020202020204" pitchFamily="34" charset="0"/>
              <a:buChar char="•"/>
            </a:pPr>
            <a:endParaRPr lang="en-US" sz="1200"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dirty="0">
              <a:solidFill>
                <a:srgbClr val="0070C0"/>
              </a:solidFill>
              <a:latin typeface="Montserrat Medium" panose="00000600000000000000" pitchFamily="2" charset="0"/>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p:txBody>
      </p:sp>
      <p:sp>
        <p:nvSpPr>
          <p:cNvPr id="3" name="TextBox 2">
            <a:extLst>
              <a:ext uri="{FF2B5EF4-FFF2-40B4-BE49-F238E27FC236}">
                <a16:creationId xmlns:a16="http://schemas.microsoft.com/office/drawing/2014/main" id="{62573C24-148B-EB15-C75B-124E8D750A57}"/>
              </a:ext>
            </a:extLst>
          </p:cNvPr>
          <p:cNvSpPr txBox="1"/>
          <p:nvPr/>
        </p:nvSpPr>
        <p:spPr>
          <a:xfrm>
            <a:off x="381740" y="2676137"/>
            <a:ext cx="5397623"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70C0"/>
                </a:solidFill>
                <a:effectLst/>
                <a:uLnTx/>
                <a:uFillTx/>
                <a:latin typeface="Montserrat Medium" panose="00000600000000000000" pitchFamily="2" charset="0"/>
                <a:ea typeface="+mn-ea"/>
                <a:cs typeface="+mn-cs"/>
              </a:rPr>
              <a:t>FY 25 Objective</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0C0"/>
                </a:solidFill>
                <a:effectLst/>
                <a:uLnTx/>
                <a:uFillTx/>
                <a:latin typeface="Montserrat Medium" panose="00000600000000000000" pitchFamily="2" charset="0"/>
                <a:ea typeface="+mn-ea"/>
                <a:cs typeface="+mn-cs"/>
              </a:rPr>
              <a:t>Achieve year-over-year goals of the development operations with specific strategies leading up to the public launch of the comprehensive campaign.</a:t>
            </a:r>
            <a:endParaRPr kumimoji="0" lang="en-US" sz="2400" b="1" i="0" u="none" strike="noStrike" kern="1200" cap="none" spc="0" normalizeH="0" baseline="0" noProof="0" dirty="0">
              <a:ln>
                <a:noFill/>
              </a:ln>
              <a:solidFill>
                <a:srgbClr val="0070C0"/>
              </a:solidFill>
              <a:effectLst/>
              <a:uLnTx/>
              <a:uFillTx/>
              <a:latin typeface="Montserrat Medium" panose="00000600000000000000" pitchFamily="2" charset="0"/>
              <a:ea typeface="+mn-ea"/>
              <a:cs typeface="+mn-cs"/>
            </a:endParaRPr>
          </a:p>
        </p:txBody>
      </p:sp>
      <p:sp>
        <p:nvSpPr>
          <p:cNvPr id="4" name="Title 3">
            <a:extLst>
              <a:ext uri="{FF2B5EF4-FFF2-40B4-BE49-F238E27FC236}">
                <a16:creationId xmlns:a16="http://schemas.microsoft.com/office/drawing/2014/main" id="{B076CA79-C127-6C08-340D-9E0132DD189C}"/>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pPr marL="914400" marR="0" lvl="1" indent="-457200" defTabSz="914400" rtl="0" eaLnBrk="1" fontAlgn="auto" latinLnBrk="0" hangingPunct="1">
              <a:lnSpc>
                <a:spcPct val="100000"/>
              </a:lnSpc>
              <a:spcBef>
                <a:spcPts val="0"/>
              </a:spcBef>
              <a:spcAft>
                <a:spcPts val="0"/>
              </a:spcAft>
              <a:tabLst/>
              <a:defRPr/>
            </a:pPr>
            <a:r>
              <a:rPr lang="en-US" kern="1200" dirty="0">
                <a:solidFill>
                  <a:srgbClr val="0070C0"/>
                </a:solidFill>
                <a:latin typeface="Montserrat Medium" panose="00000600000000000000" pitchFamily="2" charset="0"/>
              </a:rPr>
              <a:t>Achieve year-over-year goals of the development operations with specific strategies leading up to the public launch of the comprehensive campaign.</a:t>
            </a:r>
            <a:endParaRPr lang="en-US" sz="2400" b="1" kern="1200" dirty="0">
              <a:solidFill>
                <a:srgbClr val="0070C0"/>
              </a:solidFill>
              <a:latin typeface="Montserrat Medium" panose="00000600000000000000" pitchFamily="2" charset="0"/>
            </a:endParaRPr>
          </a:p>
        </p:txBody>
      </p:sp>
    </p:spTree>
    <p:extLst>
      <p:ext uri="{BB962C8B-B14F-4D97-AF65-F5344CB8AC3E}">
        <p14:creationId xmlns:p14="http://schemas.microsoft.com/office/powerpoint/2010/main" val="3905804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4C2CD36D-4491-BD2B-84FF-2782830A36B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C3407F1-1D4D-2783-B3E1-963D43FBBE95}"/>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10" y="0"/>
            <a:ext cx="12191390" cy="6858342"/>
          </a:xfrm>
          <a:prstGeom prst="rect">
            <a:avLst/>
          </a:prstGeom>
        </p:spPr>
      </p:pic>
      <p:sp>
        <p:nvSpPr>
          <p:cNvPr id="6" name="Google Shape;11616;p482">
            <a:extLst>
              <a:ext uri="{FF2B5EF4-FFF2-40B4-BE49-F238E27FC236}">
                <a16:creationId xmlns:a16="http://schemas.microsoft.com/office/drawing/2014/main" id="{E81E1BCF-575E-6C1E-479A-AFC5A565F461}"/>
              </a:ext>
            </a:extLst>
          </p:cNvPr>
          <p:cNvSpPr txBox="1">
            <a:spLocks/>
          </p:cNvSpPr>
          <p:nvPr/>
        </p:nvSpPr>
        <p:spPr>
          <a:xfrm>
            <a:off x="271150" y="1206404"/>
            <a:ext cx="11649693" cy="619125"/>
          </a:xfrm>
          <a:prstGeom prst="rect">
            <a:avLst/>
          </a:prstGeom>
          <a:noFill/>
          <a:ln>
            <a:noFill/>
          </a:ln>
        </p:spPr>
        <p:txBody>
          <a:bodyPr spcFirstLastPara="1" vert="horz" wrap="square" lIns="68575" tIns="34275" rIns="68575" bIns="3427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0"/>
              </a:spcBef>
              <a:buClr>
                <a:schemeClr val="dk1"/>
              </a:buClr>
              <a:buSzPts val="2700"/>
              <a:buFont typeface="Montserrat Medium"/>
              <a:buNone/>
            </a:pPr>
            <a:r>
              <a:rPr lang="en-US" sz="3000" b="1" dirty="0">
                <a:latin typeface="Montserrat" pitchFamily="2" charset="77"/>
              </a:rPr>
              <a:t>Strategic Plan 4.1.2</a:t>
            </a:r>
          </a:p>
          <a:p>
            <a:pPr>
              <a:lnSpc>
                <a:spcPct val="100000"/>
              </a:lnSpc>
              <a:spcBef>
                <a:spcPts val="0"/>
              </a:spcBef>
              <a:buClr>
                <a:schemeClr val="dk1"/>
              </a:buClr>
              <a:buSzPts val="2700"/>
              <a:buFont typeface="Montserrat Medium"/>
              <a:buNone/>
            </a:pPr>
            <a:r>
              <a:rPr lang="en-US" sz="2000" dirty="0">
                <a:latin typeface="Montserrat" pitchFamily="2" charset="77"/>
              </a:rPr>
              <a:t>Advance the strategic priorities of the institution through meaningful philanthropic partnerships with individuals, corporations, and foundations, and align these resources to support student success, and empower transformative investments.</a:t>
            </a:r>
            <a:endParaRPr lang="en-US" sz="3000" b="1" dirty="0">
              <a:latin typeface="Montserrat" pitchFamily="2" charset="77"/>
            </a:endParaRPr>
          </a:p>
        </p:txBody>
      </p:sp>
      <p:sp>
        <p:nvSpPr>
          <p:cNvPr id="7" name="TextBox 6">
            <a:extLst>
              <a:ext uri="{FF2B5EF4-FFF2-40B4-BE49-F238E27FC236}">
                <a16:creationId xmlns:a16="http://schemas.microsoft.com/office/drawing/2014/main" id="{BD6379D7-3471-4DF7-E984-F1B6D0228D90}"/>
              </a:ext>
            </a:extLst>
          </p:cNvPr>
          <p:cNvSpPr txBox="1"/>
          <p:nvPr/>
        </p:nvSpPr>
        <p:spPr>
          <a:xfrm>
            <a:off x="6590422" y="2601037"/>
            <a:ext cx="5330421" cy="4862870"/>
          </a:xfrm>
          <a:prstGeom prst="rect">
            <a:avLst/>
          </a:prstGeom>
          <a:noFill/>
        </p:spPr>
        <p:txBody>
          <a:bodyPr wrap="square" numCol="1" rtlCol="0">
            <a:spAutoFit/>
          </a:bodyPr>
          <a:lstStyle/>
          <a:p>
            <a:r>
              <a:rPr lang="en-US" sz="2400" b="1" u="sng" dirty="0">
                <a:solidFill>
                  <a:srgbClr val="0070C0"/>
                </a:solidFill>
                <a:latin typeface="Montserrat Medium" panose="00000600000000000000" pitchFamily="2" charset="0"/>
              </a:rPr>
              <a:t>Goals</a:t>
            </a:r>
          </a:p>
          <a:p>
            <a:pPr marL="914400" lvl="1" indent="-457200">
              <a:buFont typeface="Arial" panose="020B0604020202020204" pitchFamily="34" charset="0"/>
              <a:buChar char="•"/>
            </a:pPr>
            <a:r>
              <a:rPr lang="en-US" sz="1600" b="1" dirty="0">
                <a:solidFill>
                  <a:srgbClr val="0070C0"/>
                </a:solidFill>
                <a:latin typeface="Montserrat Medium" panose="00000600000000000000" pitchFamily="2" charset="0"/>
              </a:rPr>
              <a:t>Development</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Production- $10,000,000</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Receipts- $8,000,000</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Proposal- 150</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Visits- 500</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Contacts- 1,000</a:t>
            </a:r>
          </a:p>
          <a:p>
            <a:pPr marL="914400" lvl="1" indent="-457200">
              <a:buFont typeface="Arial" panose="020B0604020202020204" pitchFamily="34" charset="0"/>
              <a:buChar char="•"/>
            </a:pPr>
            <a:endParaRPr lang="en-US" sz="16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600" b="1" dirty="0">
                <a:solidFill>
                  <a:srgbClr val="0070C0"/>
                </a:solidFill>
                <a:latin typeface="Montserrat Medium" panose="00000600000000000000" pitchFamily="2" charset="0"/>
              </a:rPr>
              <a:t>Campaign Progress</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Amount-$80,000,000</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Percent to Goal-94%</a:t>
            </a:r>
          </a:p>
          <a:p>
            <a:pPr marL="1371600" lvl="2" indent="-457200">
              <a:buFont typeface="Arial" panose="020B0604020202020204" pitchFamily="34" charset="0"/>
              <a:buChar char="•"/>
            </a:pPr>
            <a:endParaRPr lang="en-US" sz="1200"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dirty="0">
              <a:solidFill>
                <a:srgbClr val="0070C0"/>
              </a:solidFill>
              <a:latin typeface="Montserrat Medium" panose="00000600000000000000" pitchFamily="2" charset="0"/>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p:txBody>
      </p:sp>
      <p:sp>
        <p:nvSpPr>
          <p:cNvPr id="3" name="TextBox 2">
            <a:extLst>
              <a:ext uri="{FF2B5EF4-FFF2-40B4-BE49-F238E27FC236}">
                <a16:creationId xmlns:a16="http://schemas.microsoft.com/office/drawing/2014/main" id="{D8C144CA-E0B8-BDA1-E5DD-1DD1F6B2B25B}"/>
              </a:ext>
            </a:extLst>
          </p:cNvPr>
          <p:cNvSpPr txBox="1"/>
          <p:nvPr/>
        </p:nvSpPr>
        <p:spPr>
          <a:xfrm>
            <a:off x="381740" y="2676137"/>
            <a:ext cx="5397623"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70C0"/>
                </a:solidFill>
                <a:effectLst/>
                <a:uLnTx/>
                <a:uFillTx/>
                <a:latin typeface="Montserrat Medium" panose="00000600000000000000" pitchFamily="2" charset="0"/>
                <a:ea typeface="+mn-ea"/>
                <a:cs typeface="+mn-cs"/>
              </a:rPr>
              <a:t>FY 26 Objective</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0C0"/>
                </a:solidFill>
                <a:effectLst/>
                <a:uLnTx/>
                <a:uFillTx/>
                <a:latin typeface="Montserrat Medium" panose="00000600000000000000" pitchFamily="2" charset="0"/>
                <a:ea typeface="+mn-ea"/>
                <a:cs typeface="+mn-cs"/>
              </a:rPr>
              <a:t>Build on the strong launch of the public phase of the comprehensive campaign and deploy the development strategies that have been built for this purpose.</a:t>
            </a:r>
            <a:endParaRPr kumimoji="0" lang="en-US" sz="2400" b="1" i="0" u="none" strike="noStrike" kern="1200" cap="none" spc="0" normalizeH="0" baseline="0" noProof="0" dirty="0">
              <a:ln>
                <a:noFill/>
              </a:ln>
              <a:solidFill>
                <a:srgbClr val="0070C0"/>
              </a:solidFill>
              <a:effectLst/>
              <a:uLnTx/>
              <a:uFillTx/>
              <a:latin typeface="Montserrat Medium" panose="00000600000000000000" pitchFamily="2" charset="0"/>
              <a:ea typeface="+mn-ea"/>
              <a:cs typeface="+mn-cs"/>
            </a:endParaRPr>
          </a:p>
        </p:txBody>
      </p:sp>
      <p:sp>
        <p:nvSpPr>
          <p:cNvPr id="4" name="Title 3">
            <a:extLst>
              <a:ext uri="{FF2B5EF4-FFF2-40B4-BE49-F238E27FC236}">
                <a16:creationId xmlns:a16="http://schemas.microsoft.com/office/drawing/2014/main" id="{CE99F088-36E2-138F-B0A9-F452E5F6B963}"/>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pPr marL="914400" marR="0" lvl="1" indent="-457200" defTabSz="914400" rtl="0" eaLnBrk="1" fontAlgn="auto" latinLnBrk="0" hangingPunct="1">
              <a:lnSpc>
                <a:spcPct val="100000"/>
              </a:lnSpc>
              <a:spcBef>
                <a:spcPts val="0"/>
              </a:spcBef>
              <a:spcAft>
                <a:spcPts val="0"/>
              </a:spcAft>
              <a:tabLst/>
              <a:defRPr/>
            </a:pPr>
            <a:r>
              <a:rPr lang="en-US" kern="1200" dirty="0">
                <a:solidFill>
                  <a:srgbClr val="0070C0"/>
                </a:solidFill>
                <a:latin typeface="Montserrat Medium" panose="00000600000000000000" pitchFamily="2" charset="0"/>
              </a:rPr>
              <a:t>Build on the strong launch of the public phase of the comprehensive campaign and deploy the development strategies that have been built for this purpose.</a:t>
            </a:r>
            <a:endParaRPr lang="en-US" sz="2400" b="1" kern="1200" dirty="0">
              <a:solidFill>
                <a:srgbClr val="0070C0"/>
              </a:solidFill>
              <a:latin typeface="Montserrat Medium" panose="00000600000000000000" pitchFamily="2" charset="0"/>
            </a:endParaRPr>
          </a:p>
        </p:txBody>
      </p:sp>
    </p:spTree>
    <p:extLst>
      <p:ext uri="{BB962C8B-B14F-4D97-AF65-F5344CB8AC3E}">
        <p14:creationId xmlns:p14="http://schemas.microsoft.com/office/powerpoint/2010/main" val="1179391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0446CA-0F05-8C24-B65F-149D706C41F7}"/>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10" y="0"/>
            <a:ext cx="12191390" cy="6858342"/>
          </a:xfrm>
          <a:prstGeom prst="rect">
            <a:avLst/>
          </a:prstGeom>
        </p:spPr>
      </p:pic>
      <p:sp>
        <p:nvSpPr>
          <p:cNvPr id="6" name="Google Shape;11616;p482">
            <a:extLst>
              <a:ext uri="{FF2B5EF4-FFF2-40B4-BE49-F238E27FC236}">
                <a16:creationId xmlns:a16="http://schemas.microsoft.com/office/drawing/2014/main" id="{19A22C58-05C3-F4D6-85CB-09D3199A2827}"/>
              </a:ext>
            </a:extLst>
          </p:cNvPr>
          <p:cNvSpPr txBox="1">
            <a:spLocks/>
          </p:cNvSpPr>
          <p:nvPr/>
        </p:nvSpPr>
        <p:spPr>
          <a:xfrm>
            <a:off x="271150" y="1206404"/>
            <a:ext cx="11649693" cy="619125"/>
          </a:xfrm>
          <a:prstGeom prst="rect">
            <a:avLst/>
          </a:prstGeom>
          <a:noFill/>
          <a:ln>
            <a:noFill/>
          </a:ln>
        </p:spPr>
        <p:txBody>
          <a:bodyPr spcFirstLastPara="1" vert="horz" wrap="square" lIns="68575" tIns="34275" rIns="68575" bIns="3427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0"/>
              </a:spcBef>
              <a:buClr>
                <a:schemeClr val="dk1"/>
              </a:buClr>
              <a:buSzPts val="2700"/>
              <a:buFont typeface="Montserrat Medium"/>
              <a:buNone/>
            </a:pPr>
            <a:r>
              <a:rPr lang="en-US" sz="3000" b="1" dirty="0">
                <a:latin typeface="Montserrat" pitchFamily="2" charset="77"/>
              </a:rPr>
              <a:t>Strategic Plan 4.2.3</a:t>
            </a:r>
          </a:p>
          <a:p>
            <a:pPr>
              <a:lnSpc>
                <a:spcPct val="100000"/>
              </a:lnSpc>
              <a:spcBef>
                <a:spcPts val="0"/>
              </a:spcBef>
              <a:buClr>
                <a:schemeClr val="dk1"/>
              </a:buClr>
              <a:buSzPts val="2700"/>
              <a:buFont typeface="Montserrat Medium"/>
              <a:buNone/>
            </a:pPr>
            <a:r>
              <a:rPr lang="en-US" sz="2000" dirty="0">
                <a:latin typeface="Montserrat" pitchFamily="2" charset="77"/>
              </a:rPr>
              <a:t>Cultivate and expand purposeful, long-term, and mutually beneficial community partnerships, foster philanthropic efforts, and contribute to the region’s social, economic, and environmental success.</a:t>
            </a:r>
            <a:endParaRPr lang="en-US" sz="3000" b="1" dirty="0">
              <a:latin typeface="Montserrat" pitchFamily="2" charset="77"/>
            </a:endParaRPr>
          </a:p>
        </p:txBody>
      </p:sp>
      <p:sp>
        <p:nvSpPr>
          <p:cNvPr id="7" name="TextBox 6">
            <a:extLst>
              <a:ext uri="{FF2B5EF4-FFF2-40B4-BE49-F238E27FC236}">
                <a16:creationId xmlns:a16="http://schemas.microsoft.com/office/drawing/2014/main" id="{AA00379B-B891-B501-A686-EC954EA66BE7}"/>
              </a:ext>
            </a:extLst>
          </p:cNvPr>
          <p:cNvSpPr txBox="1"/>
          <p:nvPr/>
        </p:nvSpPr>
        <p:spPr>
          <a:xfrm>
            <a:off x="6685472" y="2413337"/>
            <a:ext cx="4304371" cy="5724644"/>
          </a:xfrm>
          <a:prstGeom prst="rect">
            <a:avLst/>
          </a:prstGeom>
          <a:noFill/>
        </p:spPr>
        <p:txBody>
          <a:bodyPr wrap="square" numCol="1" rtlCol="0">
            <a:spAutoFit/>
          </a:bodyPr>
          <a:lstStyle/>
          <a:p>
            <a:r>
              <a:rPr lang="en-US" sz="2800" b="1" u="sng" dirty="0">
                <a:solidFill>
                  <a:srgbClr val="0070C0"/>
                </a:solidFill>
                <a:latin typeface="Montserrat Medium" panose="00000600000000000000" pitchFamily="2" charset="0"/>
              </a:rPr>
              <a:t>Results</a:t>
            </a:r>
          </a:p>
          <a:p>
            <a:pPr marL="914400" lvl="1" indent="-457200">
              <a:buFont typeface="Arial" panose="020B0604020202020204" pitchFamily="34" charset="0"/>
              <a:buChar char="•"/>
            </a:pPr>
            <a:r>
              <a:rPr lang="en-US" sz="1600" b="1" dirty="0">
                <a:solidFill>
                  <a:srgbClr val="0070C0"/>
                </a:solidFill>
                <a:latin typeface="Montserrat Medium" panose="00000600000000000000" pitchFamily="2" charset="0"/>
              </a:rPr>
              <a:t>Alumni Engagement</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Total- 34,203</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Non-Degree- 19,787</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Events- 13/7</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Registered- 1,319 </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Attended- 939</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Email Capture Rate- 100%</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Participation- 0.48%</a:t>
            </a:r>
          </a:p>
          <a:p>
            <a:pPr marL="914400" lvl="1" indent="-457200">
              <a:buFont typeface="Arial" panose="020B0604020202020204" pitchFamily="34" charset="0"/>
              <a:buChar char="•"/>
            </a:pPr>
            <a:endParaRPr lang="en-US" sz="16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600" b="1" dirty="0">
                <a:solidFill>
                  <a:srgbClr val="0070C0"/>
                </a:solidFill>
                <a:latin typeface="Montserrat Medium" panose="00000600000000000000" pitchFamily="2" charset="0"/>
              </a:rPr>
              <a:t>Corporate Sponsorship</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Companies- 43</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Production- $123,459</a:t>
            </a:r>
          </a:p>
          <a:p>
            <a:pPr marL="1371600" lvl="2" indent="-457200">
              <a:buFont typeface="Arial" panose="020B0604020202020204" pitchFamily="34" charset="0"/>
              <a:buChar char="•"/>
            </a:pPr>
            <a:endParaRPr lang="en-US" sz="1400"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2000" dirty="0">
              <a:solidFill>
                <a:srgbClr val="0070C0"/>
              </a:solidFill>
              <a:latin typeface="Montserrat Medium" panose="00000600000000000000" pitchFamily="2" charset="0"/>
            </a:endParaRPr>
          </a:p>
          <a:p>
            <a:pPr algn="ctr"/>
            <a:endParaRPr lang="en-US" sz="1400" dirty="0">
              <a:latin typeface="Montserrat" pitchFamily="2" charset="77"/>
            </a:endParaRPr>
          </a:p>
          <a:p>
            <a:pPr algn="ctr"/>
            <a:endParaRPr lang="en-US" sz="1400" dirty="0">
              <a:latin typeface="Montserrat" pitchFamily="2" charset="77"/>
            </a:endParaRPr>
          </a:p>
          <a:p>
            <a:pPr algn="ctr"/>
            <a:endParaRPr lang="en-US" sz="1400" dirty="0">
              <a:latin typeface="Montserrat" pitchFamily="2" charset="77"/>
            </a:endParaRPr>
          </a:p>
          <a:p>
            <a:pPr algn="ctr"/>
            <a:endParaRPr lang="en-US" sz="1400" dirty="0">
              <a:latin typeface="Montserrat" pitchFamily="2" charset="77"/>
            </a:endParaRPr>
          </a:p>
          <a:p>
            <a:pPr algn="ctr"/>
            <a:endParaRPr lang="en-US" sz="1400" dirty="0">
              <a:latin typeface="Montserrat" pitchFamily="2" charset="77"/>
            </a:endParaRPr>
          </a:p>
          <a:p>
            <a:pPr algn="ctr"/>
            <a:endParaRPr lang="en-US" sz="1400" dirty="0">
              <a:latin typeface="Montserrat" pitchFamily="2" charset="77"/>
            </a:endParaRPr>
          </a:p>
          <a:p>
            <a:pPr algn="ctr"/>
            <a:endParaRPr lang="en-US" sz="1400" dirty="0">
              <a:latin typeface="Montserrat" pitchFamily="2" charset="77"/>
            </a:endParaRPr>
          </a:p>
          <a:p>
            <a:pPr algn="ctr"/>
            <a:endParaRPr lang="en-US" sz="1400" dirty="0">
              <a:latin typeface="Montserrat" pitchFamily="2" charset="77"/>
            </a:endParaRPr>
          </a:p>
        </p:txBody>
      </p:sp>
      <p:sp>
        <p:nvSpPr>
          <p:cNvPr id="3" name="TextBox 2">
            <a:extLst>
              <a:ext uri="{FF2B5EF4-FFF2-40B4-BE49-F238E27FC236}">
                <a16:creationId xmlns:a16="http://schemas.microsoft.com/office/drawing/2014/main" id="{62573C24-148B-EB15-C75B-124E8D750A57}"/>
              </a:ext>
            </a:extLst>
          </p:cNvPr>
          <p:cNvSpPr txBox="1"/>
          <p:nvPr/>
        </p:nvSpPr>
        <p:spPr>
          <a:xfrm>
            <a:off x="1048625" y="2413337"/>
            <a:ext cx="390293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70C0"/>
                </a:solidFill>
                <a:effectLst/>
                <a:uLnTx/>
                <a:uFillTx/>
                <a:latin typeface="Montserrat Medium" panose="00000600000000000000" pitchFamily="2" charset="0"/>
                <a:ea typeface="+mn-ea"/>
                <a:cs typeface="+mn-cs"/>
              </a:rPr>
              <a:t>FY 25 Objective</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0C0"/>
                </a:solidFill>
                <a:effectLst/>
                <a:uLnTx/>
                <a:uFillTx/>
                <a:latin typeface="Montserrat Medium" panose="00000600000000000000" pitchFamily="2" charset="0"/>
                <a:ea typeface="+mn-ea"/>
                <a:cs typeface="+mn-cs"/>
              </a:rPr>
              <a:t>Expand the alumni engagement operation and grow corporate partnerships.</a:t>
            </a:r>
            <a:endParaRPr kumimoji="0" lang="en-US" sz="2400" b="1" i="0" u="none" strike="noStrike" kern="1200" cap="none" spc="0" normalizeH="0" baseline="0" noProof="0" dirty="0">
              <a:ln>
                <a:noFill/>
              </a:ln>
              <a:solidFill>
                <a:srgbClr val="0070C0"/>
              </a:solidFill>
              <a:effectLst/>
              <a:uLnTx/>
              <a:uFillTx/>
              <a:latin typeface="Montserrat Medium" panose="00000600000000000000" pitchFamily="2" charset="0"/>
              <a:ea typeface="+mn-ea"/>
              <a:cs typeface="+mn-cs"/>
            </a:endParaRPr>
          </a:p>
        </p:txBody>
      </p:sp>
      <p:sp>
        <p:nvSpPr>
          <p:cNvPr id="4" name="Title 3">
            <a:extLst>
              <a:ext uri="{FF2B5EF4-FFF2-40B4-BE49-F238E27FC236}">
                <a16:creationId xmlns:a16="http://schemas.microsoft.com/office/drawing/2014/main" id="{76A163A0-2F1F-D9F8-B27C-CC74AB42CF16}"/>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pPr marL="914400" marR="0" lvl="1" indent="-457200" defTabSz="914400" rtl="0" eaLnBrk="1" fontAlgn="auto" latinLnBrk="0" hangingPunct="1">
              <a:lnSpc>
                <a:spcPct val="100000"/>
              </a:lnSpc>
              <a:spcBef>
                <a:spcPts val="0"/>
              </a:spcBef>
              <a:spcAft>
                <a:spcPts val="0"/>
              </a:spcAft>
              <a:tabLst/>
              <a:defRPr/>
            </a:pPr>
            <a:r>
              <a:rPr lang="en-US" kern="1200" dirty="0">
                <a:solidFill>
                  <a:srgbClr val="0070C0"/>
                </a:solidFill>
                <a:latin typeface="Montserrat Medium" panose="00000600000000000000" pitchFamily="2" charset="0"/>
              </a:rPr>
              <a:t>Expand the alumni engagement operation and grow corporate partnerships.</a:t>
            </a:r>
            <a:endParaRPr lang="en-US" sz="2400" b="1" kern="1200" dirty="0">
              <a:solidFill>
                <a:srgbClr val="0070C0"/>
              </a:solidFill>
              <a:latin typeface="Montserrat Medium" panose="00000600000000000000" pitchFamily="2" charset="0"/>
            </a:endParaRPr>
          </a:p>
        </p:txBody>
      </p:sp>
    </p:spTree>
    <p:extLst>
      <p:ext uri="{BB962C8B-B14F-4D97-AF65-F5344CB8AC3E}">
        <p14:creationId xmlns:p14="http://schemas.microsoft.com/office/powerpoint/2010/main" val="2737587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0A964DB5-6773-6C95-15FB-13F4B650104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2763AD4-10FD-E419-8830-A6EDB02005C8}"/>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10" y="0"/>
            <a:ext cx="12191390" cy="6858342"/>
          </a:xfrm>
          <a:prstGeom prst="rect">
            <a:avLst/>
          </a:prstGeom>
        </p:spPr>
      </p:pic>
      <p:sp>
        <p:nvSpPr>
          <p:cNvPr id="6" name="Google Shape;11616;p482">
            <a:extLst>
              <a:ext uri="{FF2B5EF4-FFF2-40B4-BE49-F238E27FC236}">
                <a16:creationId xmlns:a16="http://schemas.microsoft.com/office/drawing/2014/main" id="{7F782FDD-FAB5-4364-C4C8-F9B632F32F8C}"/>
              </a:ext>
            </a:extLst>
          </p:cNvPr>
          <p:cNvSpPr txBox="1">
            <a:spLocks/>
          </p:cNvSpPr>
          <p:nvPr/>
        </p:nvSpPr>
        <p:spPr>
          <a:xfrm>
            <a:off x="271150" y="1206404"/>
            <a:ext cx="11649693" cy="619125"/>
          </a:xfrm>
          <a:prstGeom prst="rect">
            <a:avLst/>
          </a:prstGeom>
          <a:noFill/>
          <a:ln>
            <a:noFill/>
          </a:ln>
        </p:spPr>
        <p:txBody>
          <a:bodyPr spcFirstLastPara="1" vert="horz" wrap="square" lIns="68575" tIns="34275" rIns="68575" bIns="3427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0"/>
              </a:spcBef>
              <a:buClr>
                <a:schemeClr val="dk1"/>
              </a:buClr>
              <a:buSzPts val="2700"/>
              <a:buFont typeface="Montserrat Medium"/>
              <a:buNone/>
            </a:pPr>
            <a:r>
              <a:rPr lang="en-US" sz="3000" b="1" dirty="0">
                <a:latin typeface="Montserrat" pitchFamily="2" charset="77"/>
              </a:rPr>
              <a:t>Strategic Plan 4.2.3</a:t>
            </a:r>
          </a:p>
          <a:p>
            <a:pPr>
              <a:lnSpc>
                <a:spcPct val="100000"/>
              </a:lnSpc>
              <a:spcBef>
                <a:spcPts val="0"/>
              </a:spcBef>
              <a:buClr>
                <a:schemeClr val="dk1"/>
              </a:buClr>
              <a:buSzPts val="2700"/>
              <a:buFont typeface="Montserrat Medium"/>
              <a:buNone/>
            </a:pPr>
            <a:r>
              <a:rPr lang="en-US" sz="2000" dirty="0">
                <a:latin typeface="Montserrat" pitchFamily="2" charset="77"/>
              </a:rPr>
              <a:t>Cultivate and expand purposeful, long-term, and mutually beneficial community partnerships, foster philanthropic efforts, and contribute to the region’s social, economic, and environmental success.</a:t>
            </a:r>
            <a:endParaRPr lang="en-US" sz="3000" b="1" dirty="0">
              <a:latin typeface="Montserrat" pitchFamily="2" charset="77"/>
            </a:endParaRPr>
          </a:p>
        </p:txBody>
      </p:sp>
      <p:sp>
        <p:nvSpPr>
          <p:cNvPr id="7" name="TextBox 6">
            <a:extLst>
              <a:ext uri="{FF2B5EF4-FFF2-40B4-BE49-F238E27FC236}">
                <a16:creationId xmlns:a16="http://schemas.microsoft.com/office/drawing/2014/main" id="{59642991-D960-9DA4-CB8E-859DC8D1206D}"/>
              </a:ext>
            </a:extLst>
          </p:cNvPr>
          <p:cNvSpPr txBox="1"/>
          <p:nvPr/>
        </p:nvSpPr>
        <p:spPr>
          <a:xfrm>
            <a:off x="6685472" y="2413337"/>
            <a:ext cx="4304371" cy="5724644"/>
          </a:xfrm>
          <a:prstGeom prst="rect">
            <a:avLst/>
          </a:prstGeom>
          <a:noFill/>
        </p:spPr>
        <p:txBody>
          <a:bodyPr wrap="square" numCol="1" rtlCol="0">
            <a:spAutoFit/>
          </a:bodyPr>
          <a:lstStyle/>
          <a:p>
            <a:r>
              <a:rPr lang="en-US" sz="2800" b="1" u="sng" dirty="0">
                <a:solidFill>
                  <a:srgbClr val="0070C0"/>
                </a:solidFill>
                <a:latin typeface="Montserrat Medium" panose="00000600000000000000" pitchFamily="2" charset="0"/>
              </a:rPr>
              <a:t>Goals</a:t>
            </a:r>
          </a:p>
          <a:p>
            <a:pPr marL="914400" lvl="1" indent="-457200">
              <a:buFont typeface="Arial" panose="020B0604020202020204" pitchFamily="34" charset="0"/>
              <a:buChar char="•"/>
            </a:pPr>
            <a:r>
              <a:rPr lang="en-US" sz="1600" b="1" dirty="0">
                <a:solidFill>
                  <a:srgbClr val="0070C0"/>
                </a:solidFill>
                <a:latin typeface="Montserrat Medium" panose="00000600000000000000" pitchFamily="2" charset="0"/>
              </a:rPr>
              <a:t>Alumni Engagement</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Total- 35,000</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Non-Degree- 20,000</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Events- 15/7</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Registered- 1,200</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Attended- 900</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Email Capture Rate- 100%</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Participation- 1%</a:t>
            </a:r>
          </a:p>
          <a:p>
            <a:pPr marL="914400" lvl="1" indent="-457200">
              <a:buFont typeface="Arial" panose="020B0604020202020204" pitchFamily="34" charset="0"/>
              <a:buChar char="•"/>
            </a:pPr>
            <a:endParaRPr lang="en-US" sz="16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600" b="1" dirty="0">
                <a:solidFill>
                  <a:srgbClr val="0070C0"/>
                </a:solidFill>
                <a:latin typeface="Montserrat Medium" panose="00000600000000000000" pitchFamily="2" charset="0"/>
              </a:rPr>
              <a:t>Corporate Sponsorship</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Companies- 40</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Production- $120,000</a:t>
            </a:r>
          </a:p>
          <a:p>
            <a:pPr marL="1371600" lvl="2" indent="-457200">
              <a:buFont typeface="Arial" panose="020B0604020202020204" pitchFamily="34" charset="0"/>
              <a:buChar char="•"/>
            </a:pPr>
            <a:endParaRPr lang="en-US" sz="1400"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2000" dirty="0">
              <a:solidFill>
                <a:srgbClr val="0070C0"/>
              </a:solidFill>
              <a:latin typeface="Montserrat Medium" panose="00000600000000000000" pitchFamily="2" charset="0"/>
            </a:endParaRPr>
          </a:p>
          <a:p>
            <a:pPr algn="ctr"/>
            <a:endParaRPr lang="en-US" sz="1400" dirty="0">
              <a:latin typeface="Montserrat" pitchFamily="2" charset="77"/>
            </a:endParaRPr>
          </a:p>
          <a:p>
            <a:pPr algn="ctr"/>
            <a:endParaRPr lang="en-US" sz="1400" dirty="0">
              <a:latin typeface="Montserrat" pitchFamily="2" charset="77"/>
            </a:endParaRPr>
          </a:p>
          <a:p>
            <a:pPr algn="ctr"/>
            <a:endParaRPr lang="en-US" sz="1400" dirty="0">
              <a:latin typeface="Montserrat" pitchFamily="2" charset="77"/>
            </a:endParaRPr>
          </a:p>
          <a:p>
            <a:pPr algn="ctr"/>
            <a:endParaRPr lang="en-US" sz="1400" dirty="0">
              <a:latin typeface="Montserrat" pitchFamily="2" charset="77"/>
            </a:endParaRPr>
          </a:p>
          <a:p>
            <a:pPr algn="ctr"/>
            <a:endParaRPr lang="en-US" sz="1400" dirty="0">
              <a:latin typeface="Montserrat" pitchFamily="2" charset="77"/>
            </a:endParaRPr>
          </a:p>
          <a:p>
            <a:pPr algn="ctr"/>
            <a:endParaRPr lang="en-US" sz="1400" dirty="0">
              <a:latin typeface="Montserrat" pitchFamily="2" charset="77"/>
            </a:endParaRPr>
          </a:p>
          <a:p>
            <a:pPr algn="ctr"/>
            <a:endParaRPr lang="en-US" sz="1400" dirty="0">
              <a:latin typeface="Montserrat" pitchFamily="2" charset="77"/>
            </a:endParaRPr>
          </a:p>
          <a:p>
            <a:pPr algn="ctr"/>
            <a:endParaRPr lang="en-US" sz="1400" dirty="0">
              <a:latin typeface="Montserrat" pitchFamily="2" charset="77"/>
            </a:endParaRPr>
          </a:p>
        </p:txBody>
      </p:sp>
      <p:sp>
        <p:nvSpPr>
          <p:cNvPr id="3" name="TextBox 2">
            <a:extLst>
              <a:ext uri="{FF2B5EF4-FFF2-40B4-BE49-F238E27FC236}">
                <a16:creationId xmlns:a16="http://schemas.microsoft.com/office/drawing/2014/main" id="{9A7FAAB3-0FA6-0CC0-0EB8-95FA43BCA13A}"/>
              </a:ext>
            </a:extLst>
          </p:cNvPr>
          <p:cNvSpPr txBox="1"/>
          <p:nvPr/>
        </p:nvSpPr>
        <p:spPr>
          <a:xfrm>
            <a:off x="1048625" y="2413337"/>
            <a:ext cx="3902937" cy="24006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70C0"/>
                </a:solidFill>
                <a:effectLst/>
                <a:uLnTx/>
                <a:uFillTx/>
                <a:latin typeface="Montserrat Medium" panose="00000600000000000000" pitchFamily="2" charset="0"/>
                <a:ea typeface="+mn-ea"/>
                <a:cs typeface="+mn-cs"/>
              </a:rPr>
              <a:t>FY 26 Objective</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0C0"/>
                </a:solidFill>
                <a:effectLst/>
                <a:uLnTx/>
                <a:uFillTx/>
                <a:latin typeface="Montserrat Medium" panose="00000600000000000000" pitchFamily="2" charset="0"/>
                <a:ea typeface="+mn-ea"/>
                <a:cs typeface="+mn-cs"/>
              </a:rPr>
              <a:t>Continue deploying the new alumni engagement strategic plan tactics and continue evolving the corporate partnership strategies.</a:t>
            </a:r>
            <a:endParaRPr kumimoji="0" lang="en-US" sz="2400" b="1" i="0" u="none" strike="noStrike" kern="1200" cap="none" spc="0" normalizeH="0" baseline="0" noProof="0" dirty="0">
              <a:ln>
                <a:noFill/>
              </a:ln>
              <a:solidFill>
                <a:srgbClr val="0070C0"/>
              </a:solidFill>
              <a:effectLst/>
              <a:uLnTx/>
              <a:uFillTx/>
              <a:latin typeface="Montserrat Medium" panose="00000600000000000000" pitchFamily="2" charset="0"/>
              <a:ea typeface="+mn-ea"/>
              <a:cs typeface="+mn-cs"/>
            </a:endParaRPr>
          </a:p>
        </p:txBody>
      </p:sp>
      <p:sp>
        <p:nvSpPr>
          <p:cNvPr id="4" name="Title 3">
            <a:extLst>
              <a:ext uri="{FF2B5EF4-FFF2-40B4-BE49-F238E27FC236}">
                <a16:creationId xmlns:a16="http://schemas.microsoft.com/office/drawing/2014/main" id="{43B83A8B-3D27-5A26-C349-760BD9B66F90}"/>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pPr marL="914400" marR="0" lvl="1" indent="-457200" defTabSz="914400" rtl="0" eaLnBrk="1" fontAlgn="auto" latinLnBrk="0" hangingPunct="1">
              <a:lnSpc>
                <a:spcPct val="100000"/>
              </a:lnSpc>
              <a:spcBef>
                <a:spcPts val="0"/>
              </a:spcBef>
              <a:spcAft>
                <a:spcPts val="0"/>
              </a:spcAft>
              <a:tabLst/>
              <a:defRPr/>
            </a:pPr>
            <a:r>
              <a:rPr lang="en-US" kern="1200" dirty="0">
                <a:solidFill>
                  <a:srgbClr val="0070C0"/>
                </a:solidFill>
                <a:latin typeface="Montserrat Medium" panose="00000600000000000000" pitchFamily="2" charset="0"/>
              </a:rPr>
              <a:t>Continue deploying the new alumni engagement strategic plan tactics and continue evolving the corporate partnership strategies.</a:t>
            </a:r>
            <a:endParaRPr lang="en-US" sz="2400" b="1" kern="1200" dirty="0">
              <a:solidFill>
                <a:srgbClr val="0070C0"/>
              </a:solidFill>
              <a:latin typeface="Montserrat Medium" panose="00000600000000000000" pitchFamily="2" charset="0"/>
            </a:endParaRPr>
          </a:p>
        </p:txBody>
      </p:sp>
    </p:spTree>
    <p:extLst>
      <p:ext uri="{BB962C8B-B14F-4D97-AF65-F5344CB8AC3E}">
        <p14:creationId xmlns:p14="http://schemas.microsoft.com/office/powerpoint/2010/main" val="3050355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0446CA-0F05-8C24-B65F-149D706C41F7}"/>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10" y="0"/>
            <a:ext cx="12191390" cy="6858342"/>
          </a:xfrm>
          <a:prstGeom prst="rect">
            <a:avLst/>
          </a:prstGeom>
        </p:spPr>
      </p:pic>
      <p:sp>
        <p:nvSpPr>
          <p:cNvPr id="6" name="Google Shape;11616;p482">
            <a:extLst>
              <a:ext uri="{FF2B5EF4-FFF2-40B4-BE49-F238E27FC236}">
                <a16:creationId xmlns:a16="http://schemas.microsoft.com/office/drawing/2014/main" id="{19A22C58-05C3-F4D6-85CB-09D3199A2827}"/>
              </a:ext>
            </a:extLst>
          </p:cNvPr>
          <p:cNvSpPr txBox="1">
            <a:spLocks/>
          </p:cNvSpPr>
          <p:nvPr/>
        </p:nvSpPr>
        <p:spPr>
          <a:xfrm>
            <a:off x="271150" y="1206404"/>
            <a:ext cx="11649693" cy="619125"/>
          </a:xfrm>
          <a:prstGeom prst="rect">
            <a:avLst/>
          </a:prstGeom>
          <a:noFill/>
          <a:ln>
            <a:noFill/>
          </a:ln>
        </p:spPr>
        <p:txBody>
          <a:bodyPr spcFirstLastPara="1" vert="horz" wrap="square" lIns="68575" tIns="34275" rIns="68575" bIns="3427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0"/>
              </a:spcBef>
              <a:buClr>
                <a:schemeClr val="dk1"/>
              </a:buClr>
              <a:buSzPts val="2700"/>
              <a:buFont typeface="Montserrat Medium"/>
              <a:buNone/>
            </a:pPr>
            <a:r>
              <a:rPr lang="en-US" sz="3000" b="1" dirty="0">
                <a:latin typeface="Montserrat" pitchFamily="2" charset="77"/>
              </a:rPr>
              <a:t>Strategic Plan 4.2.7</a:t>
            </a:r>
          </a:p>
          <a:p>
            <a:pPr>
              <a:lnSpc>
                <a:spcPct val="100000"/>
              </a:lnSpc>
              <a:spcBef>
                <a:spcPts val="0"/>
              </a:spcBef>
              <a:buClr>
                <a:schemeClr val="dk1"/>
              </a:buClr>
              <a:buSzPts val="2700"/>
              <a:buFont typeface="Montserrat Medium"/>
              <a:buNone/>
            </a:pPr>
            <a:r>
              <a:rPr lang="en-US" sz="2000" dirty="0">
                <a:latin typeface="Montserrat" pitchFamily="2" charset="77"/>
              </a:rPr>
              <a:t>Strengthen institutional scholarship offerings and foundation endowments to ensure accessible and affordable opportunities for all students and support the transformative impact of UAFS on their lives and careers.</a:t>
            </a:r>
            <a:endParaRPr lang="en-US" sz="3000" b="1" dirty="0">
              <a:latin typeface="Montserrat" pitchFamily="2" charset="77"/>
            </a:endParaRPr>
          </a:p>
        </p:txBody>
      </p:sp>
      <p:sp>
        <p:nvSpPr>
          <p:cNvPr id="7" name="TextBox 6">
            <a:extLst>
              <a:ext uri="{FF2B5EF4-FFF2-40B4-BE49-F238E27FC236}">
                <a16:creationId xmlns:a16="http://schemas.microsoft.com/office/drawing/2014/main" id="{AA00379B-B891-B501-A686-EC954EA66BE7}"/>
              </a:ext>
            </a:extLst>
          </p:cNvPr>
          <p:cNvSpPr txBox="1"/>
          <p:nvPr/>
        </p:nvSpPr>
        <p:spPr>
          <a:xfrm>
            <a:off x="6095996" y="2486795"/>
            <a:ext cx="5555702" cy="5478423"/>
          </a:xfrm>
          <a:prstGeom prst="rect">
            <a:avLst/>
          </a:prstGeom>
          <a:noFill/>
        </p:spPr>
        <p:txBody>
          <a:bodyPr wrap="square" numCol="1" rtlCol="0">
            <a:spAutoFit/>
          </a:bodyPr>
          <a:lstStyle/>
          <a:p>
            <a:r>
              <a:rPr lang="en-US" sz="2800" b="1" u="sng" dirty="0">
                <a:solidFill>
                  <a:srgbClr val="0070C0"/>
                </a:solidFill>
                <a:latin typeface="Montserrat Medium" panose="00000600000000000000" pitchFamily="2" charset="0"/>
              </a:rPr>
              <a:t>Results</a:t>
            </a:r>
          </a:p>
          <a:p>
            <a:pPr marL="914400" lvl="1" indent="-457200">
              <a:buFont typeface="Arial" panose="020B0604020202020204" pitchFamily="34" charset="0"/>
              <a:buChar char="•"/>
            </a:pPr>
            <a:r>
              <a:rPr lang="en-US" sz="1600" b="1" dirty="0">
                <a:solidFill>
                  <a:srgbClr val="0070C0"/>
                </a:solidFill>
                <a:latin typeface="Montserrat Medium" panose="00000600000000000000" pitchFamily="2" charset="0"/>
              </a:rPr>
              <a:t>UAFS Foundation</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6/30 Portfolio Balance- $155,468,673</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6/30 Endowment Balance- $113,919,085</a:t>
            </a:r>
          </a:p>
          <a:p>
            <a:pPr marL="914400" lvl="1" indent="-457200">
              <a:buFont typeface="Arial" panose="020B0604020202020204" pitchFamily="34" charset="0"/>
              <a:buChar char="•"/>
            </a:pPr>
            <a:endParaRPr lang="en-US" sz="16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600" b="1" dirty="0">
                <a:solidFill>
                  <a:srgbClr val="0070C0"/>
                </a:solidFill>
                <a:latin typeface="Montserrat Medium" panose="00000600000000000000" pitchFamily="2" charset="0"/>
              </a:rPr>
              <a:t>Endowed Funds</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Available- $3,755,050</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Awarded- $2,968,152</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Percent Spend- 79%</a:t>
            </a:r>
          </a:p>
          <a:p>
            <a:pPr marL="914400" lvl="1" indent="-457200">
              <a:buFont typeface="Arial" panose="020B0604020202020204" pitchFamily="34" charset="0"/>
              <a:buChar char="•"/>
            </a:pPr>
            <a:endParaRPr lang="en-US" sz="16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600" b="1" dirty="0">
                <a:solidFill>
                  <a:srgbClr val="0070C0"/>
                </a:solidFill>
                <a:latin typeface="Montserrat Medium" panose="00000600000000000000" pitchFamily="2" charset="0"/>
              </a:rPr>
              <a:t>Gift Revenue-FY26 Budget</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Total- $7,961,854</a:t>
            </a:r>
          </a:p>
          <a:p>
            <a:pPr marL="1371600" lvl="2" indent="-457200">
              <a:buFont typeface="Arial" panose="020B0604020202020204" pitchFamily="34" charset="0"/>
              <a:buChar char="•"/>
            </a:pPr>
            <a:endParaRPr lang="en-US" sz="1400"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2000" dirty="0">
              <a:solidFill>
                <a:srgbClr val="0070C0"/>
              </a:solidFill>
              <a:latin typeface="Montserrat Medium" panose="00000600000000000000" pitchFamily="2" charset="0"/>
            </a:endParaRPr>
          </a:p>
          <a:p>
            <a:pPr algn="ctr"/>
            <a:endParaRPr lang="en-US" sz="1400" dirty="0">
              <a:latin typeface="Montserrat" pitchFamily="2" charset="77"/>
            </a:endParaRPr>
          </a:p>
          <a:p>
            <a:pPr algn="ctr"/>
            <a:endParaRPr lang="en-US" sz="1400" dirty="0">
              <a:latin typeface="Montserrat" pitchFamily="2" charset="77"/>
            </a:endParaRPr>
          </a:p>
          <a:p>
            <a:pPr algn="ctr"/>
            <a:endParaRPr lang="en-US" sz="1400" dirty="0">
              <a:latin typeface="Montserrat" pitchFamily="2" charset="77"/>
            </a:endParaRPr>
          </a:p>
          <a:p>
            <a:pPr algn="ctr"/>
            <a:endParaRPr lang="en-US" sz="1400" dirty="0">
              <a:latin typeface="Montserrat" pitchFamily="2" charset="77"/>
            </a:endParaRPr>
          </a:p>
          <a:p>
            <a:pPr algn="ctr"/>
            <a:endParaRPr lang="en-US" sz="1400" dirty="0">
              <a:latin typeface="Montserrat" pitchFamily="2" charset="77"/>
            </a:endParaRPr>
          </a:p>
          <a:p>
            <a:pPr algn="ctr"/>
            <a:endParaRPr lang="en-US" sz="1400" dirty="0">
              <a:latin typeface="Montserrat" pitchFamily="2" charset="77"/>
            </a:endParaRPr>
          </a:p>
          <a:p>
            <a:pPr algn="ctr"/>
            <a:endParaRPr lang="en-US" sz="1400" dirty="0">
              <a:latin typeface="Montserrat" pitchFamily="2" charset="77"/>
            </a:endParaRPr>
          </a:p>
          <a:p>
            <a:pPr algn="ctr"/>
            <a:endParaRPr lang="en-US" sz="1400" dirty="0">
              <a:latin typeface="Montserrat" pitchFamily="2" charset="77"/>
            </a:endParaRPr>
          </a:p>
        </p:txBody>
      </p:sp>
      <p:sp>
        <p:nvSpPr>
          <p:cNvPr id="3" name="TextBox 2">
            <a:extLst>
              <a:ext uri="{FF2B5EF4-FFF2-40B4-BE49-F238E27FC236}">
                <a16:creationId xmlns:a16="http://schemas.microsoft.com/office/drawing/2014/main" id="{62573C24-148B-EB15-C75B-124E8D750A57}"/>
              </a:ext>
            </a:extLst>
          </p:cNvPr>
          <p:cNvSpPr txBox="1"/>
          <p:nvPr/>
        </p:nvSpPr>
        <p:spPr>
          <a:xfrm>
            <a:off x="841591" y="2486795"/>
            <a:ext cx="4049586"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70C0"/>
                </a:solidFill>
                <a:effectLst/>
                <a:uLnTx/>
                <a:uFillTx/>
                <a:latin typeface="Montserrat Medium" panose="00000600000000000000" pitchFamily="2" charset="0"/>
                <a:ea typeface="+mn-ea"/>
                <a:cs typeface="+mn-cs"/>
              </a:rPr>
              <a:t>FY 25 Objective</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0C0"/>
                </a:solidFill>
                <a:effectLst/>
                <a:uLnTx/>
                <a:uFillTx/>
                <a:latin typeface="Montserrat Medium" panose="00000600000000000000" pitchFamily="2" charset="0"/>
                <a:ea typeface="+mn-ea"/>
                <a:cs typeface="+mn-cs"/>
              </a:rPr>
              <a:t>Continue strategies to grow the overall portfolio of the UAFS Foundation.</a:t>
            </a:r>
            <a:endParaRPr kumimoji="0" lang="en-US" sz="2400" b="1" i="0" u="none" strike="noStrike" kern="1200" cap="none" spc="0" normalizeH="0" baseline="0" noProof="0" dirty="0">
              <a:ln>
                <a:noFill/>
              </a:ln>
              <a:solidFill>
                <a:srgbClr val="0070C0"/>
              </a:solidFill>
              <a:effectLst/>
              <a:uLnTx/>
              <a:uFillTx/>
              <a:latin typeface="Montserrat Medium" panose="00000600000000000000" pitchFamily="2" charset="0"/>
              <a:ea typeface="+mn-ea"/>
              <a:cs typeface="+mn-cs"/>
            </a:endParaRPr>
          </a:p>
        </p:txBody>
      </p:sp>
      <p:sp>
        <p:nvSpPr>
          <p:cNvPr id="4" name="Title 3">
            <a:extLst>
              <a:ext uri="{FF2B5EF4-FFF2-40B4-BE49-F238E27FC236}">
                <a16:creationId xmlns:a16="http://schemas.microsoft.com/office/drawing/2014/main" id="{4FCD75BF-41EB-5BE4-4A3B-234642606356}"/>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pPr marL="914400" marR="0" lvl="1" indent="-457200" defTabSz="914400" rtl="0" eaLnBrk="1" fontAlgn="auto" latinLnBrk="0" hangingPunct="1">
              <a:lnSpc>
                <a:spcPct val="100000"/>
              </a:lnSpc>
              <a:spcBef>
                <a:spcPts val="0"/>
              </a:spcBef>
              <a:spcAft>
                <a:spcPts val="0"/>
              </a:spcAft>
              <a:tabLst/>
              <a:defRPr/>
            </a:pPr>
            <a:r>
              <a:rPr lang="en-US" kern="1200" dirty="0">
                <a:solidFill>
                  <a:srgbClr val="0070C0"/>
                </a:solidFill>
                <a:latin typeface="Montserrat Medium" panose="00000600000000000000" pitchFamily="2" charset="0"/>
              </a:rPr>
              <a:t>Continue strategies to grow the overall portfolio of the UAFS Foundation.</a:t>
            </a:r>
            <a:endParaRPr lang="en-US" sz="2400" b="1" kern="1200" dirty="0">
              <a:solidFill>
                <a:srgbClr val="0070C0"/>
              </a:solidFill>
              <a:latin typeface="Montserrat Medium" panose="00000600000000000000" pitchFamily="2" charset="0"/>
            </a:endParaRPr>
          </a:p>
        </p:txBody>
      </p:sp>
    </p:spTree>
    <p:extLst>
      <p:ext uri="{BB962C8B-B14F-4D97-AF65-F5344CB8AC3E}">
        <p14:creationId xmlns:p14="http://schemas.microsoft.com/office/powerpoint/2010/main" val="523205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73BD1A80-11B4-EAC5-7FEF-91CAE4F0033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79BFAA3-7BB6-A5E0-57B3-936542CC6B15}"/>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10" y="0"/>
            <a:ext cx="12191390" cy="6858342"/>
          </a:xfrm>
          <a:prstGeom prst="rect">
            <a:avLst/>
          </a:prstGeom>
        </p:spPr>
      </p:pic>
      <p:sp>
        <p:nvSpPr>
          <p:cNvPr id="6" name="Google Shape;11616;p482">
            <a:extLst>
              <a:ext uri="{FF2B5EF4-FFF2-40B4-BE49-F238E27FC236}">
                <a16:creationId xmlns:a16="http://schemas.microsoft.com/office/drawing/2014/main" id="{A7D47BEA-EE15-70C0-D049-26FB4E615713}"/>
              </a:ext>
            </a:extLst>
          </p:cNvPr>
          <p:cNvSpPr txBox="1">
            <a:spLocks/>
          </p:cNvSpPr>
          <p:nvPr/>
        </p:nvSpPr>
        <p:spPr>
          <a:xfrm>
            <a:off x="271150" y="1206404"/>
            <a:ext cx="11649693" cy="619125"/>
          </a:xfrm>
          <a:prstGeom prst="rect">
            <a:avLst/>
          </a:prstGeom>
          <a:noFill/>
          <a:ln>
            <a:noFill/>
          </a:ln>
        </p:spPr>
        <p:txBody>
          <a:bodyPr spcFirstLastPara="1" vert="horz" wrap="square" lIns="68575" tIns="34275" rIns="68575" bIns="3427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0"/>
              </a:spcBef>
              <a:buClr>
                <a:schemeClr val="dk1"/>
              </a:buClr>
              <a:buSzPts val="2700"/>
              <a:buFont typeface="Montserrat Medium"/>
              <a:buNone/>
            </a:pPr>
            <a:r>
              <a:rPr lang="en-US" sz="3000" b="1" dirty="0">
                <a:latin typeface="Montserrat" pitchFamily="2" charset="77"/>
              </a:rPr>
              <a:t>Strategic Plan 4.2.7</a:t>
            </a:r>
          </a:p>
          <a:p>
            <a:pPr>
              <a:lnSpc>
                <a:spcPct val="100000"/>
              </a:lnSpc>
              <a:spcBef>
                <a:spcPts val="0"/>
              </a:spcBef>
              <a:buClr>
                <a:schemeClr val="dk1"/>
              </a:buClr>
              <a:buSzPts val="2700"/>
              <a:buFont typeface="Montserrat Medium"/>
              <a:buNone/>
            </a:pPr>
            <a:r>
              <a:rPr lang="en-US" sz="2000" dirty="0">
                <a:latin typeface="Montserrat" pitchFamily="2" charset="77"/>
              </a:rPr>
              <a:t>Strengthen institutional scholarship offerings and foundation endowments to ensure accessible and affordable opportunities for all students and support the transformative impact of UAFS on their lives and careers.</a:t>
            </a:r>
            <a:endParaRPr lang="en-US" sz="3000" b="1" dirty="0">
              <a:latin typeface="Montserrat" pitchFamily="2" charset="77"/>
            </a:endParaRPr>
          </a:p>
        </p:txBody>
      </p:sp>
      <p:sp>
        <p:nvSpPr>
          <p:cNvPr id="7" name="TextBox 6">
            <a:extLst>
              <a:ext uri="{FF2B5EF4-FFF2-40B4-BE49-F238E27FC236}">
                <a16:creationId xmlns:a16="http://schemas.microsoft.com/office/drawing/2014/main" id="{64583134-ED9C-521B-F767-888C50DB5398}"/>
              </a:ext>
            </a:extLst>
          </p:cNvPr>
          <p:cNvSpPr txBox="1"/>
          <p:nvPr/>
        </p:nvSpPr>
        <p:spPr>
          <a:xfrm>
            <a:off x="5952226" y="2486795"/>
            <a:ext cx="5699472" cy="5478423"/>
          </a:xfrm>
          <a:prstGeom prst="rect">
            <a:avLst/>
          </a:prstGeom>
          <a:noFill/>
        </p:spPr>
        <p:txBody>
          <a:bodyPr wrap="square" numCol="1" rtlCol="0">
            <a:spAutoFit/>
          </a:bodyPr>
          <a:lstStyle/>
          <a:p>
            <a:r>
              <a:rPr lang="en-US" sz="2800" b="1" u="sng" dirty="0">
                <a:solidFill>
                  <a:srgbClr val="0070C0"/>
                </a:solidFill>
                <a:latin typeface="Montserrat Medium" panose="00000600000000000000" pitchFamily="2" charset="0"/>
              </a:rPr>
              <a:t>Goals</a:t>
            </a:r>
          </a:p>
          <a:p>
            <a:pPr marL="914400" lvl="1" indent="-457200">
              <a:buFont typeface="Arial" panose="020B0604020202020204" pitchFamily="34" charset="0"/>
              <a:buChar char="•"/>
            </a:pPr>
            <a:r>
              <a:rPr lang="en-US" sz="1600" b="1" dirty="0">
                <a:solidFill>
                  <a:srgbClr val="0070C0"/>
                </a:solidFill>
                <a:latin typeface="Montserrat Medium" panose="00000600000000000000" pitchFamily="2" charset="0"/>
              </a:rPr>
              <a:t>UAFS Foundation</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6/30 Portfolio Balance- $165,000,000</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6/30 Endowment Balance- $115,000,000</a:t>
            </a:r>
          </a:p>
          <a:p>
            <a:pPr marL="914400" lvl="1" indent="-457200">
              <a:buFont typeface="Arial" panose="020B0604020202020204" pitchFamily="34" charset="0"/>
              <a:buChar char="•"/>
            </a:pPr>
            <a:endParaRPr lang="en-US" sz="16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600" b="1" dirty="0">
                <a:solidFill>
                  <a:srgbClr val="0070C0"/>
                </a:solidFill>
                <a:latin typeface="Montserrat Medium" panose="00000600000000000000" pitchFamily="2" charset="0"/>
              </a:rPr>
              <a:t>Endowed Funds</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Available- $5,175,000</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Awarded- $4,140,000</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Percent Spend- 80%</a:t>
            </a:r>
          </a:p>
          <a:p>
            <a:pPr marL="914400" lvl="1" indent="-457200">
              <a:buFont typeface="Arial" panose="020B0604020202020204" pitchFamily="34" charset="0"/>
              <a:buChar char="•"/>
            </a:pPr>
            <a:endParaRPr lang="en-US" sz="16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600" b="1" dirty="0">
                <a:solidFill>
                  <a:srgbClr val="0070C0"/>
                </a:solidFill>
                <a:latin typeface="Montserrat Medium" panose="00000600000000000000" pitchFamily="2" charset="0"/>
              </a:rPr>
              <a:t>Gift Revenue-FY27 Budget</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Total- $9.5M</a:t>
            </a:r>
          </a:p>
          <a:p>
            <a:pPr marL="1371600" lvl="2" indent="-457200">
              <a:buFont typeface="Arial" panose="020B0604020202020204" pitchFamily="34" charset="0"/>
              <a:buChar char="•"/>
            </a:pPr>
            <a:endParaRPr lang="en-US" sz="1400"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2000" dirty="0">
              <a:solidFill>
                <a:srgbClr val="0070C0"/>
              </a:solidFill>
              <a:latin typeface="Montserrat Medium" panose="00000600000000000000" pitchFamily="2" charset="0"/>
            </a:endParaRPr>
          </a:p>
          <a:p>
            <a:pPr algn="ctr"/>
            <a:endParaRPr lang="en-US" sz="1400" dirty="0">
              <a:latin typeface="Montserrat" pitchFamily="2" charset="77"/>
            </a:endParaRPr>
          </a:p>
          <a:p>
            <a:pPr algn="ctr"/>
            <a:endParaRPr lang="en-US" sz="1400" dirty="0">
              <a:latin typeface="Montserrat" pitchFamily="2" charset="77"/>
            </a:endParaRPr>
          </a:p>
          <a:p>
            <a:pPr algn="ctr"/>
            <a:endParaRPr lang="en-US" sz="1400" dirty="0">
              <a:latin typeface="Montserrat" pitchFamily="2" charset="77"/>
            </a:endParaRPr>
          </a:p>
          <a:p>
            <a:pPr algn="ctr"/>
            <a:endParaRPr lang="en-US" sz="1400" dirty="0">
              <a:latin typeface="Montserrat" pitchFamily="2" charset="77"/>
            </a:endParaRPr>
          </a:p>
          <a:p>
            <a:pPr algn="ctr"/>
            <a:endParaRPr lang="en-US" sz="1400" dirty="0">
              <a:latin typeface="Montserrat" pitchFamily="2" charset="77"/>
            </a:endParaRPr>
          </a:p>
          <a:p>
            <a:pPr algn="ctr"/>
            <a:endParaRPr lang="en-US" sz="1400" dirty="0">
              <a:latin typeface="Montserrat" pitchFamily="2" charset="77"/>
            </a:endParaRPr>
          </a:p>
          <a:p>
            <a:pPr algn="ctr"/>
            <a:endParaRPr lang="en-US" sz="1400" dirty="0">
              <a:latin typeface="Montserrat" pitchFamily="2" charset="77"/>
            </a:endParaRPr>
          </a:p>
          <a:p>
            <a:pPr algn="ctr"/>
            <a:endParaRPr lang="en-US" sz="1400" dirty="0">
              <a:latin typeface="Montserrat" pitchFamily="2" charset="77"/>
            </a:endParaRPr>
          </a:p>
        </p:txBody>
      </p:sp>
      <p:sp>
        <p:nvSpPr>
          <p:cNvPr id="3" name="TextBox 2">
            <a:extLst>
              <a:ext uri="{FF2B5EF4-FFF2-40B4-BE49-F238E27FC236}">
                <a16:creationId xmlns:a16="http://schemas.microsoft.com/office/drawing/2014/main" id="{1C29CD8B-1F7E-C1CD-63FB-15948F37A998}"/>
              </a:ext>
            </a:extLst>
          </p:cNvPr>
          <p:cNvSpPr txBox="1"/>
          <p:nvPr/>
        </p:nvSpPr>
        <p:spPr>
          <a:xfrm>
            <a:off x="841591" y="2486795"/>
            <a:ext cx="4049586"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70C0"/>
                </a:solidFill>
                <a:effectLst/>
                <a:uLnTx/>
                <a:uFillTx/>
                <a:latin typeface="Montserrat Medium" panose="00000600000000000000" pitchFamily="2" charset="0"/>
                <a:ea typeface="+mn-ea"/>
                <a:cs typeface="+mn-cs"/>
              </a:rPr>
              <a:t>FY 26 Objective</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0C0"/>
                </a:solidFill>
                <a:effectLst/>
                <a:uLnTx/>
                <a:uFillTx/>
                <a:latin typeface="Montserrat Medium" panose="00000600000000000000" pitchFamily="2" charset="0"/>
                <a:ea typeface="+mn-ea"/>
                <a:cs typeface="+mn-cs"/>
              </a:rPr>
              <a:t>Continue strategies to grow the overall portfolio of the UAFS Foundation and expand on opportunities for the campus to utilize and plan with Foundation funds.</a:t>
            </a:r>
            <a:endParaRPr kumimoji="0" lang="en-US" sz="2400" b="1" i="0" u="none" strike="noStrike" kern="1200" cap="none" spc="0" normalizeH="0" baseline="0" noProof="0" dirty="0">
              <a:ln>
                <a:noFill/>
              </a:ln>
              <a:solidFill>
                <a:srgbClr val="0070C0"/>
              </a:solidFill>
              <a:effectLst/>
              <a:uLnTx/>
              <a:uFillTx/>
              <a:latin typeface="Montserrat Medium" panose="00000600000000000000" pitchFamily="2" charset="0"/>
              <a:ea typeface="+mn-ea"/>
              <a:cs typeface="+mn-cs"/>
            </a:endParaRPr>
          </a:p>
        </p:txBody>
      </p:sp>
      <p:sp>
        <p:nvSpPr>
          <p:cNvPr id="4" name="Title 3">
            <a:extLst>
              <a:ext uri="{FF2B5EF4-FFF2-40B4-BE49-F238E27FC236}">
                <a16:creationId xmlns:a16="http://schemas.microsoft.com/office/drawing/2014/main" id="{F8F0577A-0D65-44B9-E96B-8454A34A4A2F}"/>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pPr marL="914400" marR="0" lvl="1" indent="-457200" defTabSz="914400" rtl="0" eaLnBrk="1" fontAlgn="auto" latinLnBrk="0" hangingPunct="1">
              <a:lnSpc>
                <a:spcPct val="100000"/>
              </a:lnSpc>
              <a:spcBef>
                <a:spcPts val="0"/>
              </a:spcBef>
              <a:spcAft>
                <a:spcPts val="0"/>
              </a:spcAft>
              <a:tabLst/>
              <a:defRPr/>
            </a:pPr>
            <a:r>
              <a:rPr lang="en-US" kern="1200" dirty="0">
                <a:solidFill>
                  <a:srgbClr val="0070C0"/>
                </a:solidFill>
                <a:latin typeface="Montserrat Medium" panose="00000600000000000000" pitchFamily="2" charset="0"/>
              </a:rPr>
              <a:t>Continue strategies to grow the overall portfolio of the UAFS Foundation and expand on opportunities for the campus to utilize and plan with Foundation funds.</a:t>
            </a:r>
            <a:endParaRPr lang="en-US" sz="2400" b="1" kern="1200" dirty="0">
              <a:solidFill>
                <a:srgbClr val="0070C0"/>
              </a:solidFill>
              <a:latin typeface="Montserrat Medium" panose="00000600000000000000" pitchFamily="2" charset="0"/>
            </a:endParaRPr>
          </a:p>
        </p:txBody>
      </p:sp>
    </p:spTree>
    <p:extLst>
      <p:ext uri="{BB962C8B-B14F-4D97-AF65-F5344CB8AC3E}">
        <p14:creationId xmlns:p14="http://schemas.microsoft.com/office/powerpoint/2010/main" val="31632010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0446CA-0F05-8C24-B65F-149D706C41F7}"/>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10" y="0"/>
            <a:ext cx="12191390" cy="6858342"/>
          </a:xfrm>
          <a:prstGeom prst="rect">
            <a:avLst/>
          </a:prstGeom>
        </p:spPr>
      </p:pic>
      <p:sp>
        <p:nvSpPr>
          <p:cNvPr id="6" name="Google Shape;11616;p482">
            <a:extLst>
              <a:ext uri="{FF2B5EF4-FFF2-40B4-BE49-F238E27FC236}">
                <a16:creationId xmlns:a16="http://schemas.microsoft.com/office/drawing/2014/main" id="{19A22C58-05C3-F4D6-85CB-09D3199A2827}"/>
              </a:ext>
            </a:extLst>
          </p:cNvPr>
          <p:cNvSpPr txBox="1">
            <a:spLocks noGrp="1"/>
          </p:cNvSpPr>
          <p:nvPr>
            <p:ph type="title" idx="4294967295"/>
          </p:nvPr>
        </p:nvSpPr>
        <p:spPr>
          <a:xfrm>
            <a:off x="271152" y="608273"/>
            <a:ext cx="11649693" cy="619125"/>
          </a:xfrm>
          <a:prstGeom prst="rect">
            <a:avLst/>
          </a:prstGeom>
          <a:no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
                <a:schemeClr val="dk1"/>
              </a:buClr>
              <a:buSzPts val="2700"/>
              <a:buFont typeface="Montserrat Medium"/>
              <a:buNone/>
              <a:tabLst/>
              <a:defRPr/>
            </a:pPr>
            <a:r>
              <a:rPr kumimoji="0" lang="en-US" sz="2800" b="1" i="0" u="none" strike="noStrike" kern="1200" cap="none" spc="0" normalizeH="0" baseline="0" noProof="0" dirty="0">
                <a:ln>
                  <a:noFill/>
                </a:ln>
                <a:solidFill>
                  <a:schemeClr val="tx1"/>
                </a:solidFill>
                <a:effectLst/>
                <a:uLnTx/>
                <a:uFillTx/>
                <a:latin typeface="Montserrat" pitchFamily="2" charset="77"/>
                <a:ea typeface="+mj-ea"/>
                <a:cs typeface="+mj-cs"/>
              </a:rPr>
              <a:t>Short-term Resource Requests for FY27</a:t>
            </a:r>
          </a:p>
        </p:txBody>
      </p:sp>
      <p:sp>
        <p:nvSpPr>
          <p:cNvPr id="7" name="TextBox 6">
            <a:extLst>
              <a:ext uri="{FF2B5EF4-FFF2-40B4-BE49-F238E27FC236}">
                <a16:creationId xmlns:a16="http://schemas.microsoft.com/office/drawing/2014/main" id="{AA00379B-B891-B501-A686-EC954EA66BE7}"/>
              </a:ext>
              <a:ext uri="{C183D7F6-B498-43B3-948B-1728B52AA6E4}">
                <adec:decorative xmlns:adec="http://schemas.microsoft.com/office/drawing/2017/decorative" val="1"/>
              </a:ext>
            </a:extLst>
          </p:cNvPr>
          <p:cNvSpPr txBox="1"/>
          <p:nvPr/>
        </p:nvSpPr>
        <p:spPr>
          <a:xfrm>
            <a:off x="596898" y="1478627"/>
            <a:ext cx="10998199" cy="338554"/>
          </a:xfrm>
          <a:prstGeom prst="rect">
            <a:avLst/>
          </a:prstGeom>
          <a:noFill/>
        </p:spPr>
        <p:txBody>
          <a:bodyPr wrap="square" rtlCol="0">
            <a:spAutoFit/>
          </a:bodyPr>
          <a:lstStyle/>
          <a:p>
            <a:pPr marL="457200" indent="-457200">
              <a:buFont typeface="Arial" panose="020B0604020202020204" pitchFamily="34" charset="0"/>
              <a:buChar char="•"/>
            </a:pPr>
            <a:endParaRPr lang="en-US" sz="1600" b="1" dirty="0">
              <a:solidFill>
                <a:srgbClr val="0070C0"/>
              </a:solidFill>
              <a:latin typeface="Montserrat Medium" pitchFamily="2" charset="77"/>
            </a:endParaRPr>
          </a:p>
        </p:txBody>
      </p:sp>
      <p:graphicFrame>
        <p:nvGraphicFramePr>
          <p:cNvPr id="4" name="Table 3">
            <a:extLst>
              <a:ext uri="{FF2B5EF4-FFF2-40B4-BE49-F238E27FC236}">
                <a16:creationId xmlns:a16="http://schemas.microsoft.com/office/drawing/2014/main" id="{577DB1A7-33DD-27B0-4A5B-9F289E7A379F}"/>
              </a:ext>
            </a:extLst>
          </p:cNvPr>
          <p:cNvGraphicFramePr>
            <a:graphicFrameLocks noGrp="1"/>
          </p:cNvGraphicFramePr>
          <p:nvPr>
            <p:extLst>
              <p:ext uri="{D42A27DB-BD31-4B8C-83A1-F6EECF244321}">
                <p14:modId xmlns:p14="http://schemas.microsoft.com/office/powerpoint/2010/main" val="3203266950"/>
              </p:ext>
            </p:extLst>
          </p:nvPr>
        </p:nvGraphicFramePr>
        <p:xfrm>
          <a:off x="462791" y="1227399"/>
          <a:ext cx="11266412" cy="4697338"/>
        </p:xfrm>
        <a:graphic>
          <a:graphicData uri="http://schemas.openxmlformats.org/drawingml/2006/table">
            <a:tbl>
              <a:tblPr firstRow="1" firstCol="1" bandRow="1">
                <a:tableStyleId>{5C22544A-7EE6-4342-B048-85BDC9FD1C3A}</a:tableStyleId>
              </a:tblPr>
              <a:tblGrid>
                <a:gridCol w="2273284">
                  <a:extLst>
                    <a:ext uri="{9D8B030D-6E8A-4147-A177-3AD203B41FA5}">
                      <a16:colId xmlns:a16="http://schemas.microsoft.com/office/drawing/2014/main" val="1425355882"/>
                    </a:ext>
                  </a:extLst>
                </a:gridCol>
                <a:gridCol w="2261980">
                  <a:extLst>
                    <a:ext uri="{9D8B030D-6E8A-4147-A177-3AD203B41FA5}">
                      <a16:colId xmlns:a16="http://schemas.microsoft.com/office/drawing/2014/main" val="981085692"/>
                    </a:ext>
                  </a:extLst>
                </a:gridCol>
                <a:gridCol w="2191536">
                  <a:extLst>
                    <a:ext uri="{9D8B030D-6E8A-4147-A177-3AD203B41FA5}">
                      <a16:colId xmlns:a16="http://schemas.microsoft.com/office/drawing/2014/main" val="2828503026"/>
                    </a:ext>
                  </a:extLst>
                </a:gridCol>
                <a:gridCol w="2269806">
                  <a:extLst>
                    <a:ext uri="{9D8B030D-6E8A-4147-A177-3AD203B41FA5}">
                      <a16:colId xmlns:a16="http://schemas.microsoft.com/office/drawing/2014/main" val="135346422"/>
                    </a:ext>
                  </a:extLst>
                </a:gridCol>
                <a:gridCol w="2269806">
                  <a:extLst>
                    <a:ext uri="{9D8B030D-6E8A-4147-A177-3AD203B41FA5}">
                      <a16:colId xmlns:a16="http://schemas.microsoft.com/office/drawing/2014/main" val="4118989146"/>
                    </a:ext>
                  </a:extLst>
                </a:gridCol>
              </a:tblGrid>
              <a:tr h="341428">
                <a:tc>
                  <a:txBody>
                    <a:bodyPr/>
                    <a:lstStyle/>
                    <a:p>
                      <a:pPr marL="0" marR="0">
                        <a:lnSpc>
                          <a:spcPct val="107000"/>
                        </a:lnSpc>
                        <a:spcBef>
                          <a:spcPts val="0"/>
                        </a:spcBef>
                        <a:spcAft>
                          <a:spcPts val="0"/>
                        </a:spcAft>
                      </a:pPr>
                      <a:r>
                        <a:rPr lang="en-US" sz="1100" dirty="0">
                          <a:effectLst/>
                          <a:latin typeface="Montserrat" panose="00000500000000000000" pitchFamily="2" charset="0"/>
                        </a:rPr>
                        <a:t>Resource Description</a:t>
                      </a:r>
                      <a:endParaRPr lang="en-US" sz="1100" dirty="0">
                        <a:effectLst/>
                        <a:latin typeface="Montserrat" panose="00000500000000000000" pitchFamily="2" charset="0"/>
                        <a:ea typeface="Calibri" panose="020F0502020204030204" pitchFamily="34" charset="0"/>
                        <a:cs typeface="Arial" panose="020B0604020202020204" pitchFamily="34" charset="0"/>
                      </a:endParaRPr>
                    </a:p>
                  </a:txBody>
                  <a:tcPr marL="68580" marR="68580" marT="0" marB="0">
                    <a:solidFill>
                      <a:srgbClr val="002060"/>
                    </a:solidFill>
                  </a:tcPr>
                </a:tc>
                <a:tc>
                  <a:txBody>
                    <a:bodyPr/>
                    <a:lstStyle/>
                    <a:p>
                      <a:pPr marL="0" marR="0" algn="ctr">
                        <a:lnSpc>
                          <a:spcPct val="107000"/>
                        </a:lnSpc>
                        <a:spcBef>
                          <a:spcPts val="0"/>
                        </a:spcBef>
                        <a:spcAft>
                          <a:spcPts val="0"/>
                        </a:spcAft>
                      </a:pPr>
                      <a:r>
                        <a:rPr lang="en-US" sz="1100" dirty="0">
                          <a:effectLst/>
                          <a:latin typeface="Montserrat" panose="00000500000000000000" pitchFamily="2" charset="0"/>
                        </a:rPr>
                        <a:t>Alignment with strategic plan pillar</a:t>
                      </a:r>
                      <a:endParaRPr lang="en-US" sz="1100" dirty="0">
                        <a:effectLst/>
                        <a:latin typeface="Montserrat" panose="00000500000000000000" pitchFamily="2" charset="0"/>
                        <a:ea typeface="Calibri" panose="020F0502020204030204" pitchFamily="34" charset="0"/>
                        <a:cs typeface="Arial" panose="020B0604020202020204" pitchFamily="34" charset="0"/>
                      </a:endParaRPr>
                    </a:p>
                  </a:txBody>
                  <a:tcPr marL="68580" marR="68580" marT="0" marB="0">
                    <a:solidFill>
                      <a:schemeClr val="accent5">
                        <a:lumMod val="75000"/>
                      </a:schemeClr>
                    </a:solidFill>
                  </a:tcPr>
                </a:tc>
                <a:tc>
                  <a:txBody>
                    <a:bodyPr/>
                    <a:lstStyle/>
                    <a:p>
                      <a:pPr marL="0" marR="0" algn="ctr">
                        <a:lnSpc>
                          <a:spcPct val="107000"/>
                        </a:lnSpc>
                        <a:spcBef>
                          <a:spcPts val="0"/>
                        </a:spcBef>
                        <a:spcAft>
                          <a:spcPts val="0"/>
                        </a:spcAft>
                      </a:pPr>
                      <a:r>
                        <a:rPr lang="en-US" sz="1100" dirty="0">
                          <a:effectLst/>
                          <a:latin typeface="Montserrat" panose="00000500000000000000" pitchFamily="2" charset="0"/>
                        </a:rPr>
                        <a:t>Budget request on-going</a:t>
                      </a:r>
                      <a:endParaRPr lang="en-US" sz="1100" dirty="0">
                        <a:effectLst/>
                        <a:latin typeface="Montserrat" panose="00000500000000000000" pitchFamily="2" charset="0"/>
                        <a:ea typeface="Calibri" panose="020F0502020204030204" pitchFamily="34" charset="0"/>
                        <a:cs typeface="Arial" panose="020B0604020202020204" pitchFamily="34" charset="0"/>
                      </a:endParaRPr>
                    </a:p>
                  </a:txBody>
                  <a:tcPr marL="68580" marR="68580" marT="0" marB="0">
                    <a:solidFill>
                      <a:schemeClr val="accent5">
                        <a:lumMod val="75000"/>
                      </a:schemeClr>
                    </a:solidFill>
                  </a:tcPr>
                </a:tc>
                <a:tc>
                  <a:txBody>
                    <a:bodyPr/>
                    <a:lstStyle/>
                    <a:p>
                      <a:pPr marL="0" marR="0" algn="ctr">
                        <a:lnSpc>
                          <a:spcPct val="107000"/>
                        </a:lnSpc>
                        <a:spcBef>
                          <a:spcPts val="0"/>
                        </a:spcBef>
                        <a:spcAft>
                          <a:spcPts val="0"/>
                        </a:spcAft>
                      </a:pPr>
                      <a:r>
                        <a:rPr lang="en-US" sz="1100" dirty="0">
                          <a:effectLst/>
                          <a:latin typeface="Montserrat" panose="00000500000000000000" pitchFamily="2" charset="0"/>
                        </a:rPr>
                        <a:t>Budget request one-time</a:t>
                      </a:r>
                      <a:endParaRPr lang="en-US" sz="1100" dirty="0">
                        <a:effectLst/>
                        <a:latin typeface="Montserrat" panose="00000500000000000000" pitchFamily="2" charset="0"/>
                        <a:ea typeface="Calibri" panose="020F0502020204030204" pitchFamily="34" charset="0"/>
                        <a:cs typeface="Arial" panose="020B0604020202020204" pitchFamily="34" charset="0"/>
                      </a:endParaRPr>
                    </a:p>
                  </a:txBody>
                  <a:tcPr marL="68580" marR="68580" marT="0" marB="0">
                    <a:solidFill>
                      <a:schemeClr val="accent5">
                        <a:lumMod val="75000"/>
                      </a:schemeClr>
                    </a:solidFill>
                  </a:tcPr>
                </a:tc>
                <a:tc>
                  <a:txBody>
                    <a:bodyPr/>
                    <a:lstStyle/>
                    <a:p>
                      <a:pPr marL="0" marR="0" algn="ctr">
                        <a:lnSpc>
                          <a:spcPct val="107000"/>
                        </a:lnSpc>
                        <a:spcBef>
                          <a:spcPts val="0"/>
                        </a:spcBef>
                        <a:spcAft>
                          <a:spcPts val="0"/>
                        </a:spcAft>
                      </a:pPr>
                      <a:r>
                        <a:rPr lang="en-US" sz="1100" dirty="0">
                          <a:effectLst/>
                          <a:latin typeface="Montserrat" panose="00000500000000000000" pitchFamily="2" charset="0"/>
                        </a:rPr>
                        <a:t>Total of budget request for FY26</a:t>
                      </a:r>
                      <a:endParaRPr lang="en-US" sz="1100" dirty="0">
                        <a:effectLst/>
                        <a:latin typeface="Montserrat" panose="00000500000000000000" pitchFamily="2" charset="0"/>
                        <a:ea typeface="Calibri" panose="020F0502020204030204" pitchFamily="34" charset="0"/>
                        <a:cs typeface="Arial" panose="020B0604020202020204" pitchFamily="34" charset="0"/>
                      </a:endParaRPr>
                    </a:p>
                  </a:txBody>
                  <a:tcPr marL="68580" marR="68580" marT="0" marB="0">
                    <a:solidFill>
                      <a:schemeClr val="accent5">
                        <a:lumMod val="75000"/>
                      </a:schemeClr>
                    </a:solidFill>
                  </a:tcPr>
                </a:tc>
                <a:extLst>
                  <a:ext uri="{0D108BD9-81ED-4DB2-BD59-A6C34878D82A}">
                    <a16:rowId xmlns:a16="http://schemas.microsoft.com/office/drawing/2014/main" val="1337843843"/>
                  </a:ext>
                </a:extLst>
              </a:tr>
              <a:tr h="1263661">
                <a:tc>
                  <a:txBody>
                    <a:bodyPr/>
                    <a:lstStyle/>
                    <a:p>
                      <a:pPr marL="0" marR="0">
                        <a:lnSpc>
                          <a:spcPct val="107000"/>
                        </a:lnSpc>
                        <a:spcBef>
                          <a:spcPts val="0"/>
                        </a:spcBef>
                        <a:spcAft>
                          <a:spcPts val="0"/>
                        </a:spcAft>
                      </a:pPr>
                      <a:endParaRPr lang="en-US" sz="1100" dirty="0">
                        <a:effectLst/>
                        <a:latin typeface="Montserrat" panose="00000500000000000000" pitchFamily="2"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100" dirty="0">
                          <a:effectLst/>
                          <a:latin typeface="Montserrat" panose="00000500000000000000" pitchFamily="2" charset="0"/>
                          <a:ea typeface="Calibri" panose="020F0502020204030204" pitchFamily="34" charset="0"/>
                          <a:cs typeface="Arial" panose="020B0604020202020204" pitchFamily="34" charset="0"/>
                        </a:rPr>
                        <a:t>FY27 Budget Reductions from University Advancement Cost Centers</a:t>
                      </a:r>
                    </a:p>
                  </a:txBody>
                  <a:tcPr marL="68580" marR="68580" marT="0" marB="0">
                    <a:solidFill>
                      <a:srgbClr val="002060"/>
                    </a:solidFill>
                  </a:tcPr>
                </a:tc>
                <a:tc>
                  <a:txBody>
                    <a:bodyPr/>
                    <a:lstStyle/>
                    <a:p>
                      <a:pPr marL="0" marR="0" algn="ctr">
                        <a:lnSpc>
                          <a:spcPct val="107000"/>
                        </a:lnSpc>
                        <a:spcBef>
                          <a:spcPts val="0"/>
                        </a:spcBef>
                        <a:spcAft>
                          <a:spcPts val="0"/>
                        </a:spcAft>
                      </a:pPr>
                      <a:r>
                        <a:rPr lang="en-US" sz="1600" b="1" dirty="0">
                          <a:effectLst/>
                          <a:latin typeface="Montserrat" panose="00000500000000000000" pitchFamily="2" charset="0"/>
                          <a:ea typeface="Calibri" panose="020F0502020204030204" pitchFamily="34" charset="0"/>
                          <a:cs typeface="Arial" panose="020B0604020202020204" pitchFamily="34" charset="0"/>
                        </a:rPr>
                        <a:t>4.2.4</a:t>
                      </a:r>
                    </a:p>
                  </a:txBody>
                  <a:tcPr marL="68580" marR="68580" marT="0" marB="0"/>
                </a:tc>
                <a:tc>
                  <a:txBody>
                    <a:bodyPr/>
                    <a:lstStyle/>
                    <a:p>
                      <a:pPr marL="0" marR="0" algn="ctr">
                        <a:lnSpc>
                          <a:spcPct val="107000"/>
                        </a:lnSpc>
                        <a:spcBef>
                          <a:spcPts val="0"/>
                        </a:spcBef>
                        <a:spcAft>
                          <a:spcPts val="0"/>
                        </a:spcAft>
                      </a:pPr>
                      <a:r>
                        <a:rPr lang="en-US" sz="1600" b="1" dirty="0">
                          <a:effectLst/>
                          <a:latin typeface="Montserrat" panose="00000500000000000000" pitchFamily="2" charset="0"/>
                          <a:ea typeface="Calibri" panose="020F0502020204030204" pitchFamily="34" charset="0"/>
                          <a:cs typeface="Arial" panose="020B0604020202020204" pitchFamily="34" charset="0"/>
                        </a:rPr>
                        <a:t>-$93,550</a:t>
                      </a:r>
                    </a:p>
                    <a:p>
                      <a:pPr marL="0" marR="0" algn="ctr">
                        <a:lnSpc>
                          <a:spcPct val="107000"/>
                        </a:lnSpc>
                        <a:spcBef>
                          <a:spcPts val="0"/>
                        </a:spcBef>
                        <a:spcAft>
                          <a:spcPts val="0"/>
                        </a:spcAft>
                      </a:pPr>
                      <a:r>
                        <a:rPr lang="en-US" sz="1600" b="1" dirty="0">
                          <a:effectLst/>
                          <a:latin typeface="Montserrat" panose="00000500000000000000" pitchFamily="2" charset="0"/>
                          <a:ea typeface="Calibri" panose="020F0502020204030204" pitchFamily="34" charset="0"/>
                          <a:cs typeface="Arial" panose="020B0604020202020204" pitchFamily="34" charset="0"/>
                        </a:rPr>
                        <a:t>(Supplies/Services)</a:t>
                      </a:r>
                    </a:p>
                    <a:p>
                      <a:pPr marL="0" marR="0" algn="ctr">
                        <a:lnSpc>
                          <a:spcPct val="107000"/>
                        </a:lnSpc>
                        <a:spcBef>
                          <a:spcPts val="0"/>
                        </a:spcBef>
                        <a:spcAft>
                          <a:spcPts val="0"/>
                        </a:spcAft>
                      </a:pPr>
                      <a:endParaRPr lang="en-US" sz="1600" b="1" dirty="0">
                        <a:effectLst/>
                        <a:latin typeface="Montserrat" panose="00000500000000000000" pitchFamily="2"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600" b="1" dirty="0">
                          <a:effectLst/>
                          <a:latin typeface="Montserrat" panose="00000500000000000000" pitchFamily="2" charset="0"/>
                          <a:ea typeface="Calibri" panose="020F0502020204030204" pitchFamily="34" charset="0"/>
                          <a:cs typeface="Arial" panose="020B0604020202020204" pitchFamily="34" charset="0"/>
                        </a:rPr>
                        <a:t>-$108,500</a:t>
                      </a:r>
                    </a:p>
                    <a:p>
                      <a:pPr marL="0" marR="0" algn="ctr">
                        <a:lnSpc>
                          <a:spcPct val="107000"/>
                        </a:lnSpc>
                        <a:spcBef>
                          <a:spcPts val="0"/>
                        </a:spcBef>
                        <a:spcAft>
                          <a:spcPts val="0"/>
                        </a:spcAft>
                      </a:pPr>
                      <a:r>
                        <a:rPr lang="en-US" sz="1600" b="1" dirty="0">
                          <a:effectLst/>
                          <a:latin typeface="Montserrat" panose="00000500000000000000" pitchFamily="2" charset="0"/>
                          <a:ea typeface="Calibri" panose="020F0502020204030204" pitchFamily="34" charset="0"/>
                          <a:cs typeface="Arial" panose="020B0604020202020204" pitchFamily="34" charset="0"/>
                        </a:rPr>
                        <a:t>(Salaries)</a:t>
                      </a:r>
                    </a:p>
                  </a:txBody>
                  <a:tcPr marL="68580" marR="68580" marT="0" marB="0"/>
                </a:tc>
                <a:tc>
                  <a:txBody>
                    <a:bodyPr/>
                    <a:lstStyle/>
                    <a:p>
                      <a:pPr marL="0" marR="0" algn="ctr">
                        <a:lnSpc>
                          <a:spcPct val="107000"/>
                        </a:lnSpc>
                        <a:spcBef>
                          <a:spcPts val="0"/>
                        </a:spcBef>
                        <a:spcAft>
                          <a:spcPts val="0"/>
                        </a:spcAft>
                      </a:pPr>
                      <a:endParaRPr lang="en-US" sz="1600" b="1" dirty="0">
                        <a:effectLst/>
                        <a:latin typeface="Montserrat" panose="000005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600" b="1" dirty="0">
                          <a:effectLst/>
                          <a:latin typeface="Montserrat" panose="00000500000000000000" pitchFamily="2" charset="0"/>
                          <a:ea typeface="Calibri" panose="020F0502020204030204" pitchFamily="34" charset="0"/>
                          <a:cs typeface="Arial" panose="020B0604020202020204" pitchFamily="34" charset="0"/>
                        </a:rPr>
                        <a:t>-$202,050</a:t>
                      </a:r>
                    </a:p>
                  </a:txBody>
                  <a:tcPr marL="68580" marR="68580" marT="0" marB="0"/>
                </a:tc>
                <a:extLst>
                  <a:ext uri="{0D108BD9-81ED-4DB2-BD59-A6C34878D82A}">
                    <a16:rowId xmlns:a16="http://schemas.microsoft.com/office/drawing/2014/main" val="3444320245"/>
                  </a:ext>
                </a:extLst>
              </a:tr>
              <a:tr h="3059355">
                <a:tc>
                  <a:txBody>
                    <a:bodyPr/>
                    <a:lstStyle/>
                    <a:p>
                      <a:pPr marL="0" marR="0">
                        <a:lnSpc>
                          <a:spcPct val="107000"/>
                        </a:lnSpc>
                        <a:spcBef>
                          <a:spcPts val="0"/>
                        </a:spcBef>
                        <a:spcAft>
                          <a:spcPts val="0"/>
                        </a:spcAft>
                      </a:pPr>
                      <a:r>
                        <a:rPr lang="en-US" sz="1100" u="sng" dirty="0">
                          <a:effectLst/>
                          <a:latin typeface="Montserrat" panose="00000500000000000000" pitchFamily="2" charset="0"/>
                        </a:rPr>
                        <a:t>Institutional Salary Adjustments</a:t>
                      </a:r>
                      <a:endParaRPr lang="en-US" sz="1100" dirty="0">
                        <a:effectLst/>
                        <a:latin typeface="Montserrat" panose="00000500000000000000" pitchFamily="2" charset="0"/>
                      </a:endParaRPr>
                    </a:p>
                    <a:p>
                      <a:pPr marL="0" marR="0">
                        <a:lnSpc>
                          <a:spcPct val="107000"/>
                        </a:lnSpc>
                        <a:spcBef>
                          <a:spcPts val="0"/>
                        </a:spcBef>
                        <a:spcAft>
                          <a:spcPts val="0"/>
                        </a:spcAft>
                      </a:pPr>
                      <a:r>
                        <a:rPr lang="en-US" sz="1100" dirty="0">
                          <a:effectLst/>
                          <a:latin typeface="Montserrat" panose="00000500000000000000" pitchFamily="2" charset="0"/>
                        </a:rPr>
                        <a:t>By Priority &amp; When Available</a:t>
                      </a:r>
                    </a:p>
                    <a:p>
                      <a:pPr marL="0" marR="0">
                        <a:lnSpc>
                          <a:spcPct val="107000"/>
                        </a:lnSpc>
                        <a:spcBef>
                          <a:spcPts val="0"/>
                        </a:spcBef>
                        <a:spcAft>
                          <a:spcPts val="0"/>
                        </a:spcAft>
                      </a:pPr>
                      <a:r>
                        <a:rPr lang="en-US" sz="1100" u="none" strike="noStrike" dirty="0">
                          <a:effectLst/>
                          <a:latin typeface="Montserrat" panose="00000500000000000000" pitchFamily="2" charset="0"/>
                        </a:rPr>
                        <a:t> </a:t>
                      </a:r>
                      <a:endParaRPr lang="en-US" sz="1100" dirty="0">
                        <a:effectLst/>
                        <a:latin typeface="Montserrat" panose="00000500000000000000" pitchFamily="2" charset="0"/>
                      </a:endParaRPr>
                    </a:p>
                    <a:p>
                      <a:pPr marL="0" marR="0">
                        <a:lnSpc>
                          <a:spcPct val="107000"/>
                        </a:lnSpc>
                        <a:spcBef>
                          <a:spcPts val="0"/>
                        </a:spcBef>
                        <a:spcAft>
                          <a:spcPts val="0"/>
                        </a:spcAft>
                      </a:pPr>
                      <a:r>
                        <a:rPr lang="en-US" sz="1100" dirty="0">
                          <a:effectLst/>
                          <a:latin typeface="Montserrat" panose="00000500000000000000" pitchFamily="2" charset="0"/>
                        </a:rPr>
                        <a:t>1. Cost of Living Adjustment</a:t>
                      </a:r>
                    </a:p>
                    <a:p>
                      <a:pPr marL="0" marR="0">
                        <a:lnSpc>
                          <a:spcPct val="107000"/>
                        </a:lnSpc>
                        <a:spcBef>
                          <a:spcPts val="0"/>
                        </a:spcBef>
                        <a:spcAft>
                          <a:spcPts val="0"/>
                        </a:spcAft>
                      </a:pPr>
                      <a:r>
                        <a:rPr lang="en-US" sz="1100" dirty="0">
                          <a:effectLst/>
                          <a:latin typeface="Montserrat" panose="00000500000000000000" pitchFamily="2" charset="0"/>
                        </a:rPr>
                        <a:t> </a:t>
                      </a:r>
                    </a:p>
                    <a:p>
                      <a:pPr marL="0" marR="0">
                        <a:lnSpc>
                          <a:spcPct val="107000"/>
                        </a:lnSpc>
                        <a:spcBef>
                          <a:spcPts val="0"/>
                        </a:spcBef>
                        <a:spcAft>
                          <a:spcPts val="0"/>
                        </a:spcAft>
                      </a:pPr>
                      <a:r>
                        <a:rPr lang="en-US" sz="1100" dirty="0">
                          <a:effectLst/>
                          <a:latin typeface="Montserrat" panose="00000500000000000000" pitchFamily="2" charset="0"/>
                        </a:rPr>
                        <a:t>2. Raise the UAFS salary floor to the higher of $15/hr. or 15th percentile of CUPA data, following up on previous efforts to reach the 10th percentile with a long-range goal of sustaining a floor of 25th percentile.</a:t>
                      </a:r>
                    </a:p>
                    <a:p>
                      <a:pPr marL="0" marR="0">
                        <a:lnSpc>
                          <a:spcPct val="107000"/>
                        </a:lnSpc>
                        <a:spcBef>
                          <a:spcPts val="0"/>
                        </a:spcBef>
                        <a:spcAft>
                          <a:spcPts val="0"/>
                        </a:spcAft>
                      </a:pPr>
                      <a:r>
                        <a:rPr lang="en-US" sz="1100" dirty="0">
                          <a:effectLst/>
                          <a:latin typeface="Montserrat" panose="00000500000000000000" pitchFamily="2" charset="0"/>
                        </a:rPr>
                        <a:t> </a:t>
                      </a:r>
                    </a:p>
                    <a:p>
                      <a:pPr marL="0" marR="0">
                        <a:lnSpc>
                          <a:spcPct val="107000"/>
                        </a:lnSpc>
                        <a:spcBef>
                          <a:spcPts val="0"/>
                        </a:spcBef>
                        <a:spcAft>
                          <a:spcPts val="0"/>
                        </a:spcAft>
                      </a:pPr>
                      <a:r>
                        <a:rPr lang="en-US" sz="1100" dirty="0">
                          <a:effectLst/>
                          <a:latin typeface="Montserrat" panose="00000500000000000000" pitchFamily="2" charset="0"/>
                        </a:rPr>
                        <a:t>3. Merit pool to reward high performers</a:t>
                      </a:r>
                      <a:endParaRPr lang="en-US" sz="1100" dirty="0">
                        <a:effectLst/>
                        <a:latin typeface="Montserrat" panose="00000500000000000000" pitchFamily="2" charset="0"/>
                        <a:ea typeface="Calibri" panose="020F0502020204030204" pitchFamily="34" charset="0"/>
                        <a:cs typeface="Arial" panose="020B0604020202020204" pitchFamily="34" charset="0"/>
                      </a:endParaRPr>
                    </a:p>
                  </a:txBody>
                  <a:tcPr marL="68580" marR="68580" marT="0" marB="0">
                    <a:solidFill>
                      <a:srgbClr val="002060"/>
                    </a:solidFill>
                  </a:tcPr>
                </a:tc>
                <a:tc>
                  <a:txBody>
                    <a:bodyPr/>
                    <a:lstStyle/>
                    <a:p>
                      <a:pPr marL="0" marR="0" algn="ctr">
                        <a:lnSpc>
                          <a:spcPct val="107000"/>
                        </a:lnSpc>
                        <a:spcBef>
                          <a:spcPts val="0"/>
                        </a:spcBef>
                        <a:spcAft>
                          <a:spcPts val="0"/>
                        </a:spcAft>
                      </a:pPr>
                      <a:endParaRPr lang="en-US" sz="1600" b="1" dirty="0">
                        <a:effectLst/>
                        <a:latin typeface="Montserrat" panose="00000500000000000000" pitchFamily="2" charset="0"/>
                      </a:endParaRPr>
                    </a:p>
                    <a:p>
                      <a:pPr marL="0" marR="0" algn="ctr">
                        <a:lnSpc>
                          <a:spcPct val="107000"/>
                        </a:lnSpc>
                        <a:spcBef>
                          <a:spcPts val="0"/>
                        </a:spcBef>
                        <a:spcAft>
                          <a:spcPts val="0"/>
                        </a:spcAft>
                      </a:pPr>
                      <a:r>
                        <a:rPr lang="en-US" sz="1600" b="1" dirty="0">
                          <a:effectLst/>
                          <a:latin typeface="Montserrat" panose="00000500000000000000" pitchFamily="2" charset="0"/>
                        </a:rPr>
                        <a:t>2.2</a:t>
                      </a:r>
                      <a:endParaRPr lang="en-US" sz="1600" b="1" dirty="0">
                        <a:effectLst/>
                        <a:latin typeface="Montserrat" panose="000005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endParaRPr lang="en-US" sz="1600" b="1" dirty="0">
                        <a:effectLst/>
                        <a:latin typeface="Montserrat" panose="00000500000000000000" pitchFamily="2" charset="0"/>
                      </a:endParaRPr>
                    </a:p>
                    <a:p>
                      <a:pPr marL="0" marR="0" algn="ctr">
                        <a:lnSpc>
                          <a:spcPct val="107000"/>
                        </a:lnSpc>
                        <a:spcBef>
                          <a:spcPts val="0"/>
                        </a:spcBef>
                        <a:spcAft>
                          <a:spcPts val="0"/>
                        </a:spcAft>
                      </a:pPr>
                      <a:r>
                        <a:rPr lang="en-US" sz="1600" b="1" dirty="0">
                          <a:effectLst/>
                          <a:latin typeface="Montserrat" panose="00000500000000000000" pitchFamily="2" charset="0"/>
                        </a:rPr>
                        <a:t>TBD</a:t>
                      </a:r>
                      <a:endParaRPr lang="en-US" sz="1600" b="1" dirty="0">
                        <a:effectLst/>
                        <a:latin typeface="Montserrat" panose="000005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endParaRPr lang="en-US" sz="1600" b="1" dirty="0">
                        <a:effectLst/>
                        <a:latin typeface="Montserrat" panose="00000500000000000000" pitchFamily="2" charset="0"/>
                      </a:endParaRPr>
                    </a:p>
                    <a:p>
                      <a:pPr marL="0" marR="0" algn="ctr">
                        <a:lnSpc>
                          <a:spcPct val="107000"/>
                        </a:lnSpc>
                        <a:spcBef>
                          <a:spcPts val="0"/>
                        </a:spcBef>
                        <a:spcAft>
                          <a:spcPts val="0"/>
                        </a:spcAft>
                      </a:pPr>
                      <a:r>
                        <a:rPr lang="en-US" sz="1600" b="1" dirty="0">
                          <a:effectLst/>
                          <a:latin typeface="Montserrat" panose="00000500000000000000" pitchFamily="2" charset="0"/>
                        </a:rPr>
                        <a:t>TBD</a:t>
                      </a:r>
                      <a:endParaRPr lang="en-US" sz="1600" b="1" dirty="0">
                        <a:effectLst/>
                        <a:latin typeface="Montserrat" panose="000005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endParaRPr lang="en-US" sz="1600" b="1" dirty="0">
                        <a:effectLst/>
                        <a:latin typeface="Montserrat" panose="00000500000000000000" pitchFamily="2" charset="0"/>
                      </a:endParaRPr>
                    </a:p>
                    <a:p>
                      <a:pPr marL="0" marR="0" algn="ctr">
                        <a:lnSpc>
                          <a:spcPct val="107000"/>
                        </a:lnSpc>
                        <a:spcBef>
                          <a:spcPts val="0"/>
                        </a:spcBef>
                        <a:spcAft>
                          <a:spcPts val="0"/>
                        </a:spcAft>
                      </a:pPr>
                      <a:r>
                        <a:rPr lang="en-US" sz="1600" b="1" dirty="0">
                          <a:effectLst/>
                          <a:latin typeface="Montserrat" panose="00000500000000000000" pitchFamily="2" charset="0"/>
                        </a:rPr>
                        <a:t>TBD</a:t>
                      </a:r>
                      <a:endParaRPr lang="en-US" sz="1600" b="1" dirty="0">
                        <a:effectLst/>
                        <a:latin typeface="Montserrat" panose="00000500000000000000" pitchFamily="2"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846803806"/>
                  </a:ext>
                </a:extLst>
              </a:tr>
            </a:tbl>
          </a:graphicData>
        </a:graphic>
      </p:graphicFrame>
    </p:spTree>
    <p:extLst>
      <p:ext uri="{BB962C8B-B14F-4D97-AF65-F5344CB8AC3E}">
        <p14:creationId xmlns:p14="http://schemas.microsoft.com/office/powerpoint/2010/main" val="2359695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0446CA-0F05-8C24-B65F-149D706C41F7}"/>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10" y="0"/>
            <a:ext cx="12191390" cy="6858342"/>
          </a:xfrm>
          <a:prstGeom prst="rect">
            <a:avLst/>
          </a:prstGeom>
        </p:spPr>
      </p:pic>
      <p:sp>
        <p:nvSpPr>
          <p:cNvPr id="6" name="Google Shape;11616;p482">
            <a:extLst>
              <a:ext uri="{FF2B5EF4-FFF2-40B4-BE49-F238E27FC236}">
                <a16:creationId xmlns:a16="http://schemas.microsoft.com/office/drawing/2014/main" id="{19A22C58-05C3-F4D6-85CB-09D3199A2827}"/>
              </a:ext>
            </a:extLst>
          </p:cNvPr>
          <p:cNvSpPr txBox="1">
            <a:spLocks noGrp="1"/>
          </p:cNvSpPr>
          <p:nvPr>
            <p:ph type="title" idx="4294967295"/>
          </p:nvPr>
        </p:nvSpPr>
        <p:spPr>
          <a:xfrm>
            <a:off x="271152" y="608273"/>
            <a:ext cx="11649693" cy="619125"/>
          </a:xfrm>
          <a:prstGeom prst="rect">
            <a:avLst/>
          </a:prstGeom>
          <a:no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
                <a:schemeClr val="dk1"/>
              </a:buClr>
              <a:buSzPts val="2700"/>
              <a:buFont typeface="Montserrat Medium"/>
              <a:buNone/>
              <a:tabLst/>
              <a:defRPr/>
            </a:pPr>
            <a:r>
              <a:rPr kumimoji="0" lang="en-US" sz="2800" b="1" i="0" u="none" strike="noStrike" kern="1200" cap="none" spc="0" normalizeH="0" baseline="0" noProof="0" dirty="0">
                <a:ln>
                  <a:noFill/>
                </a:ln>
                <a:solidFill>
                  <a:schemeClr val="tx1"/>
                </a:solidFill>
                <a:effectLst/>
                <a:uLnTx/>
                <a:uFillTx/>
                <a:latin typeface="Montserrat" pitchFamily="2" charset="77"/>
                <a:ea typeface="+mj-ea"/>
                <a:cs typeface="+mj-cs"/>
              </a:rPr>
              <a:t>Long-term Resource Requests</a:t>
            </a:r>
          </a:p>
        </p:txBody>
      </p:sp>
      <p:sp>
        <p:nvSpPr>
          <p:cNvPr id="7" name="TextBox 6">
            <a:extLst>
              <a:ext uri="{FF2B5EF4-FFF2-40B4-BE49-F238E27FC236}">
                <a16:creationId xmlns:a16="http://schemas.microsoft.com/office/drawing/2014/main" id="{AA00379B-B891-B501-A686-EC954EA66BE7}"/>
              </a:ext>
              <a:ext uri="{C183D7F6-B498-43B3-948B-1728B52AA6E4}">
                <adec:decorative xmlns:adec="http://schemas.microsoft.com/office/drawing/2017/decorative" val="1"/>
              </a:ext>
            </a:extLst>
          </p:cNvPr>
          <p:cNvSpPr txBox="1"/>
          <p:nvPr/>
        </p:nvSpPr>
        <p:spPr>
          <a:xfrm>
            <a:off x="596898" y="1478627"/>
            <a:ext cx="10998199" cy="338554"/>
          </a:xfrm>
          <a:prstGeom prst="rect">
            <a:avLst/>
          </a:prstGeom>
          <a:noFill/>
        </p:spPr>
        <p:txBody>
          <a:bodyPr wrap="square" rtlCol="0">
            <a:spAutoFit/>
          </a:bodyPr>
          <a:lstStyle/>
          <a:p>
            <a:pPr marL="457200" indent="-457200">
              <a:buFont typeface="Arial" panose="020B0604020202020204" pitchFamily="34" charset="0"/>
              <a:buChar char="•"/>
            </a:pPr>
            <a:endParaRPr lang="en-US" sz="1600" b="1" dirty="0">
              <a:solidFill>
                <a:srgbClr val="0070C0"/>
              </a:solidFill>
              <a:latin typeface="Montserrat Medium" pitchFamily="2" charset="77"/>
            </a:endParaRPr>
          </a:p>
        </p:txBody>
      </p:sp>
      <p:graphicFrame>
        <p:nvGraphicFramePr>
          <p:cNvPr id="4" name="Table 3">
            <a:extLst>
              <a:ext uri="{FF2B5EF4-FFF2-40B4-BE49-F238E27FC236}">
                <a16:creationId xmlns:a16="http://schemas.microsoft.com/office/drawing/2014/main" id="{577DB1A7-33DD-27B0-4A5B-9F289E7A379F}"/>
              </a:ext>
            </a:extLst>
          </p:cNvPr>
          <p:cNvGraphicFramePr>
            <a:graphicFrameLocks noGrp="1"/>
          </p:cNvGraphicFramePr>
          <p:nvPr>
            <p:extLst>
              <p:ext uri="{D42A27DB-BD31-4B8C-83A1-F6EECF244321}">
                <p14:modId xmlns:p14="http://schemas.microsoft.com/office/powerpoint/2010/main" val="1067063001"/>
              </p:ext>
            </p:extLst>
          </p:nvPr>
        </p:nvGraphicFramePr>
        <p:xfrm>
          <a:off x="379562" y="1367408"/>
          <a:ext cx="11421373" cy="5154162"/>
        </p:xfrm>
        <a:graphic>
          <a:graphicData uri="http://schemas.openxmlformats.org/drawingml/2006/table">
            <a:tbl>
              <a:tblPr firstRow="1" firstCol="1" bandRow="1">
                <a:tableStyleId>{5C22544A-7EE6-4342-B048-85BDC9FD1C3A}</a:tableStyleId>
              </a:tblPr>
              <a:tblGrid>
                <a:gridCol w="2304552">
                  <a:extLst>
                    <a:ext uri="{9D8B030D-6E8A-4147-A177-3AD203B41FA5}">
                      <a16:colId xmlns:a16="http://schemas.microsoft.com/office/drawing/2014/main" val="1425355882"/>
                    </a:ext>
                  </a:extLst>
                </a:gridCol>
                <a:gridCol w="2293092">
                  <a:extLst>
                    <a:ext uri="{9D8B030D-6E8A-4147-A177-3AD203B41FA5}">
                      <a16:colId xmlns:a16="http://schemas.microsoft.com/office/drawing/2014/main" val="981085692"/>
                    </a:ext>
                  </a:extLst>
                </a:gridCol>
                <a:gridCol w="2221679">
                  <a:extLst>
                    <a:ext uri="{9D8B030D-6E8A-4147-A177-3AD203B41FA5}">
                      <a16:colId xmlns:a16="http://schemas.microsoft.com/office/drawing/2014/main" val="2828503026"/>
                    </a:ext>
                  </a:extLst>
                </a:gridCol>
                <a:gridCol w="2301025">
                  <a:extLst>
                    <a:ext uri="{9D8B030D-6E8A-4147-A177-3AD203B41FA5}">
                      <a16:colId xmlns:a16="http://schemas.microsoft.com/office/drawing/2014/main" val="135346422"/>
                    </a:ext>
                  </a:extLst>
                </a:gridCol>
                <a:gridCol w="2301025">
                  <a:extLst>
                    <a:ext uri="{9D8B030D-6E8A-4147-A177-3AD203B41FA5}">
                      <a16:colId xmlns:a16="http://schemas.microsoft.com/office/drawing/2014/main" val="4118989146"/>
                    </a:ext>
                  </a:extLst>
                </a:gridCol>
              </a:tblGrid>
              <a:tr h="369360">
                <a:tc>
                  <a:txBody>
                    <a:bodyPr/>
                    <a:lstStyle/>
                    <a:p>
                      <a:pPr marL="0" marR="0">
                        <a:lnSpc>
                          <a:spcPct val="107000"/>
                        </a:lnSpc>
                        <a:spcBef>
                          <a:spcPts val="0"/>
                        </a:spcBef>
                        <a:spcAft>
                          <a:spcPts val="0"/>
                        </a:spcAft>
                      </a:pPr>
                      <a:r>
                        <a:rPr lang="en-US" sz="1100" dirty="0">
                          <a:effectLst/>
                          <a:latin typeface="Montserrat" panose="00000500000000000000" pitchFamily="2" charset="0"/>
                        </a:rPr>
                        <a:t>Resource Description</a:t>
                      </a:r>
                      <a:endParaRPr lang="en-US" sz="1100" dirty="0">
                        <a:effectLst/>
                        <a:latin typeface="Montserrat" panose="00000500000000000000" pitchFamily="2" charset="0"/>
                        <a:ea typeface="Calibri" panose="020F0502020204030204" pitchFamily="34" charset="0"/>
                        <a:cs typeface="Arial" panose="020B0604020202020204" pitchFamily="34" charset="0"/>
                      </a:endParaRPr>
                    </a:p>
                  </a:txBody>
                  <a:tcPr marL="68580" marR="68580" marT="0" marB="0">
                    <a:solidFill>
                      <a:srgbClr val="002060"/>
                    </a:solidFill>
                  </a:tcPr>
                </a:tc>
                <a:tc>
                  <a:txBody>
                    <a:bodyPr/>
                    <a:lstStyle/>
                    <a:p>
                      <a:pPr marL="0" marR="0" algn="ctr">
                        <a:lnSpc>
                          <a:spcPct val="107000"/>
                        </a:lnSpc>
                        <a:spcBef>
                          <a:spcPts val="0"/>
                        </a:spcBef>
                        <a:spcAft>
                          <a:spcPts val="0"/>
                        </a:spcAft>
                      </a:pPr>
                      <a:r>
                        <a:rPr lang="en-US" sz="1100" dirty="0">
                          <a:effectLst/>
                          <a:latin typeface="Montserrat" panose="00000500000000000000" pitchFamily="2" charset="0"/>
                        </a:rPr>
                        <a:t>Alignment with strategic plan pillar</a:t>
                      </a:r>
                      <a:endParaRPr lang="en-US" sz="1100" dirty="0">
                        <a:effectLst/>
                        <a:latin typeface="Montserrat" panose="00000500000000000000" pitchFamily="2" charset="0"/>
                        <a:ea typeface="Calibri" panose="020F0502020204030204" pitchFamily="34" charset="0"/>
                        <a:cs typeface="Arial" panose="020B0604020202020204" pitchFamily="34" charset="0"/>
                      </a:endParaRPr>
                    </a:p>
                  </a:txBody>
                  <a:tcPr marL="68580" marR="68580" marT="0" marB="0">
                    <a:solidFill>
                      <a:schemeClr val="accent5">
                        <a:lumMod val="75000"/>
                      </a:schemeClr>
                    </a:solidFill>
                  </a:tcPr>
                </a:tc>
                <a:tc>
                  <a:txBody>
                    <a:bodyPr/>
                    <a:lstStyle/>
                    <a:p>
                      <a:pPr marL="0" marR="0" algn="ctr">
                        <a:lnSpc>
                          <a:spcPct val="107000"/>
                        </a:lnSpc>
                        <a:spcBef>
                          <a:spcPts val="0"/>
                        </a:spcBef>
                        <a:spcAft>
                          <a:spcPts val="0"/>
                        </a:spcAft>
                      </a:pPr>
                      <a:r>
                        <a:rPr lang="en-US" sz="1100" dirty="0">
                          <a:effectLst/>
                          <a:latin typeface="Montserrat" panose="00000500000000000000" pitchFamily="2" charset="0"/>
                        </a:rPr>
                        <a:t>Budget request on-going</a:t>
                      </a:r>
                      <a:endParaRPr lang="en-US" sz="1100" dirty="0">
                        <a:effectLst/>
                        <a:latin typeface="Montserrat" panose="00000500000000000000" pitchFamily="2" charset="0"/>
                        <a:ea typeface="Calibri" panose="020F0502020204030204" pitchFamily="34" charset="0"/>
                        <a:cs typeface="Arial" panose="020B0604020202020204" pitchFamily="34" charset="0"/>
                      </a:endParaRPr>
                    </a:p>
                  </a:txBody>
                  <a:tcPr marL="68580" marR="68580" marT="0" marB="0">
                    <a:solidFill>
                      <a:schemeClr val="accent5">
                        <a:lumMod val="75000"/>
                      </a:schemeClr>
                    </a:solidFill>
                  </a:tcPr>
                </a:tc>
                <a:tc>
                  <a:txBody>
                    <a:bodyPr/>
                    <a:lstStyle/>
                    <a:p>
                      <a:pPr marL="0" marR="0" algn="ctr">
                        <a:lnSpc>
                          <a:spcPct val="107000"/>
                        </a:lnSpc>
                        <a:spcBef>
                          <a:spcPts val="0"/>
                        </a:spcBef>
                        <a:spcAft>
                          <a:spcPts val="0"/>
                        </a:spcAft>
                      </a:pPr>
                      <a:r>
                        <a:rPr lang="en-US" sz="1100" dirty="0">
                          <a:effectLst/>
                          <a:latin typeface="Montserrat" panose="00000500000000000000" pitchFamily="2" charset="0"/>
                        </a:rPr>
                        <a:t>Budget request one-time</a:t>
                      </a:r>
                      <a:endParaRPr lang="en-US" sz="1100" dirty="0">
                        <a:effectLst/>
                        <a:latin typeface="Montserrat" panose="00000500000000000000" pitchFamily="2" charset="0"/>
                        <a:ea typeface="Calibri" panose="020F0502020204030204" pitchFamily="34" charset="0"/>
                        <a:cs typeface="Arial" panose="020B0604020202020204" pitchFamily="34" charset="0"/>
                      </a:endParaRPr>
                    </a:p>
                  </a:txBody>
                  <a:tcPr marL="68580" marR="68580" marT="0" marB="0">
                    <a:solidFill>
                      <a:schemeClr val="accent5">
                        <a:lumMod val="75000"/>
                      </a:schemeClr>
                    </a:solidFill>
                  </a:tcPr>
                </a:tc>
                <a:tc>
                  <a:txBody>
                    <a:bodyPr/>
                    <a:lstStyle/>
                    <a:p>
                      <a:pPr marL="0" marR="0" algn="ctr">
                        <a:lnSpc>
                          <a:spcPct val="107000"/>
                        </a:lnSpc>
                        <a:spcBef>
                          <a:spcPts val="0"/>
                        </a:spcBef>
                        <a:spcAft>
                          <a:spcPts val="0"/>
                        </a:spcAft>
                      </a:pPr>
                      <a:r>
                        <a:rPr lang="en-US" sz="1100" dirty="0">
                          <a:effectLst/>
                          <a:latin typeface="Montserrat" panose="00000500000000000000" pitchFamily="2" charset="0"/>
                        </a:rPr>
                        <a:t>Total of budget request for FY??</a:t>
                      </a:r>
                      <a:endParaRPr lang="en-US" sz="1100" dirty="0">
                        <a:effectLst/>
                        <a:latin typeface="Montserrat" panose="00000500000000000000" pitchFamily="2" charset="0"/>
                        <a:ea typeface="Calibri" panose="020F0502020204030204" pitchFamily="34" charset="0"/>
                        <a:cs typeface="Arial" panose="020B0604020202020204" pitchFamily="34" charset="0"/>
                      </a:endParaRPr>
                    </a:p>
                  </a:txBody>
                  <a:tcPr marL="68580" marR="68580" marT="0" marB="0">
                    <a:solidFill>
                      <a:schemeClr val="accent5">
                        <a:lumMod val="75000"/>
                      </a:schemeClr>
                    </a:solidFill>
                  </a:tcPr>
                </a:tc>
                <a:extLst>
                  <a:ext uri="{0D108BD9-81ED-4DB2-BD59-A6C34878D82A}">
                    <a16:rowId xmlns:a16="http://schemas.microsoft.com/office/drawing/2014/main" val="1337843843"/>
                  </a:ext>
                </a:extLst>
              </a:tr>
              <a:tr h="2583024">
                <a:tc>
                  <a:txBody>
                    <a:bodyPr/>
                    <a:lstStyle/>
                    <a:p>
                      <a:pPr marL="0" marR="0">
                        <a:lnSpc>
                          <a:spcPct val="107000"/>
                        </a:lnSpc>
                        <a:spcBef>
                          <a:spcPts val="0"/>
                        </a:spcBef>
                        <a:spcAft>
                          <a:spcPts val="0"/>
                        </a:spcAft>
                      </a:pPr>
                      <a:r>
                        <a:rPr lang="en-US" sz="1000" u="sng" dirty="0">
                          <a:effectLst/>
                          <a:latin typeface="Montserrat" panose="00000500000000000000" pitchFamily="2" charset="0"/>
                        </a:rPr>
                        <a:t>Institutional Salary Adjustments</a:t>
                      </a:r>
                      <a:endParaRPr lang="en-US" sz="1000" dirty="0">
                        <a:effectLst/>
                        <a:latin typeface="Montserrat" panose="00000500000000000000" pitchFamily="2" charset="0"/>
                      </a:endParaRPr>
                    </a:p>
                    <a:p>
                      <a:pPr marL="0" marR="0">
                        <a:lnSpc>
                          <a:spcPct val="107000"/>
                        </a:lnSpc>
                        <a:spcBef>
                          <a:spcPts val="0"/>
                        </a:spcBef>
                        <a:spcAft>
                          <a:spcPts val="0"/>
                        </a:spcAft>
                      </a:pPr>
                      <a:r>
                        <a:rPr lang="en-US" sz="1000" dirty="0">
                          <a:effectLst/>
                          <a:latin typeface="Montserrat" panose="00000500000000000000" pitchFamily="2" charset="0"/>
                        </a:rPr>
                        <a:t>By Priority &amp; When Available</a:t>
                      </a:r>
                    </a:p>
                    <a:p>
                      <a:pPr marL="0" marR="0">
                        <a:lnSpc>
                          <a:spcPct val="107000"/>
                        </a:lnSpc>
                        <a:spcBef>
                          <a:spcPts val="0"/>
                        </a:spcBef>
                        <a:spcAft>
                          <a:spcPts val="0"/>
                        </a:spcAft>
                      </a:pPr>
                      <a:r>
                        <a:rPr lang="en-US" sz="1000" u="none" strike="noStrike" dirty="0">
                          <a:effectLst/>
                          <a:latin typeface="Montserrat" panose="00000500000000000000" pitchFamily="2" charset="0"/>
                        </a:rPr>
                        <a:t> </a:t>
                      </a:r>
                      <a:endParaRPr lang="en-US" sz="1000" dirty="0">
                        <a:effectLst/>
                        <a:latin typeface="Montserrat" panose="00000500000000000000" pitchFamily="2" charset="0"/>
                      </a:endParaRPr>
                    </a:p>
                    <a:p>
                      <a:pPr marL="0" marR="0">
                        <a:lnSpc>
                          <a:spcPct val="107000"/>
                        </a:lnSpc>
                        <a:spcBef>
                          <a:spcPts val="0"/>
                        </a:spcBef>
                        <a:spcAft>
                          <a:spcPts val="0"/>
                        </a:spcAft>
                      </a:pPr>
                      <a:r>
                        <a:rPr lang="en-US" sz="1000" dirty="0">
                          <a:effectLst/>
                          <a:latin typeface="Montserrat" panose="00000500000000000000" pitchFamily="2" charset="0"/>
                        </a:rPr>
                        <a:t>1. Cost of Living Adjustment</a:t>
                      </a:r>
                    </a:p>
                    <a:p>
                      <a:pPr marL="0" marR="0">
                        <a:lnSpc>
                          <a:spcPct val="107000"/>
                        </a:lnSpc>
                        <a:spcBef>
                          <a:spcPts val="0"/>
                        </a:spcBef>
                        <a:spcAft>
                          <a:spcPts val="0"/>
                        </a:spcAft>
                      </a:pPr>
                      <a:r>
                        <a:rPr lang="en-US" sz="1000" dirty="0">
                          <a:effectLst/>
                          <a:latin typeface="Montserrat" panose="00000500000000000000" pitchFamily="2" charset="0"/>
                        </a:rPr>
                        <a:t> </a:t>
                      </a:r>
                    </a:p>
                    <a:p>
                      <a:pPr marL="0" marR="0">
                        <a:lnSpc>
                          <a:spcPct val="107000"/>
                        </a:lnSpc>
                        <a:spcBef>
                          <a:spcPts val="0"/>
                        </a:spcBef>
                        <a:spcAft>
                          <a:spcPts val="0"/>
                        </a:spcAft>
                      </a:pPr>
                      <a:r>
                        <a:rPr lang="en-US" sz="1000" dirty="0">
                          <a:effectLst/>
                          <a:latin typeface="Montserrat" panose="00000500000000000000" pitchFamily="2" charset="0"/>
                        </a:rPr>
                        <a:t>2. Raise the UAFS salary floor to the higher of $15/hr. or 15th percentile of CUPA data, following up on previous efforts to reach the 10th percentile with a long-range goal of sustaining a floor of 25th percentile.</a:t>
                      </a:r>
                    </a:p>
                    <a:p>
                      <a:pPr marL="0" marR="0">
                        <a:lnSpc>
                          <a:spcPct val="107000"/>
                        </a:lnSpc>
                        <a:spcBef>
                          <a:spcPts val="0"/>
                        </a:spcBef>
                        <a:spcAft>
                          <a:spcPts val="0"/>
                        </a:spcAft>
                      </a:pPr>
                      <a:r>
                        <a:rPr lang="en-US" sz="1000" dirty="0">
                          <a:effectLst/>
                          <a:latin typeface="Montserrat" panose="00000500000000000000" pitchFamily="2" charset="0"/>
                        </a:rPr>
                        <a:t> </a:t>
                      </a:r>
                    </a:p>
                    <a:p>
                      <a:pPr marL="0" marR="0">
                        <a:lnSpc>
                          <a:spcPct val="107000"/>
                        </a:lnSpc>
                        <a:spcBef>
                          <a:spcPts val="0"/>
                        </a:spcBef>
                        <a:spcAft>
                          <a:spcPts val="0"/>
                        </a:spcAft>
                      </a:pPr>
                      <a:r>
                        <a:rPr lang="en-US" sz="1000" dirty="0">
                          <a:effectLst/>
                          <a:latin typeface="Montserrat" panose="00000500000000000000" pitchFamily="2" charset="0"/>
                        </a:rPr>
                        <a:t>3. Merit pool to reward high performers</a:t>
                      </a:r>
                      <a:endParaRPr lang="en-US" sz="1000" dirty="0">
                        <a:effectLst/>
                        <a:latin typeface="Montserrat" panose="00000500000000000000" pitchFamily="2" charset="0"/>
                        <a:ea typeface="Calibri" panose="020F0502020204030204" pitchFamily="34" charset="0"/>
                        <a:cs typeface="Arial" panose="020B0604020202020204" pitchFamily="34" charset="0"/>
                      </a:endParaRPr>
                    </a:p>
                  </a:txBody>
                  <a:tcPr marL="68580" marR="68580" marT="0" marB="0">
                    <a:solidFill>
                      <a:srgbClr val="002060"/>
                    </a:solidFill>
                  </a:tcPr>
                </a:tc>
                <a:tc>
                  <a:txBody>
                    <a:bodyPr/>
                    <a:lstStyle/>
                    <a:p>
                      <a:pPr marL="0" marR="0" algn="ctr">
                        <a:lnSpc>
                          <a:spcPct val="107000"/>
                        </a:lnSpc>
                        <a:spcBef>
                          <a:spcPts val="0"/>
                        </a:spcBef>
                        <a:spcAft>
                          <a:spcPts val="0"/>
                        </a:spcAft>
                      </a:pPr>
                      <a:endParaRPr lang="en-US" sz="1600" b="1" dirty="0">
                        <a:effectLst/>
                        <a:latin typeface="Montserrat" panose="00000500000000000000" pitchFamily="2" charset="0"/>
                      </a:endParaRPr>
                    </a:p>
                    <a:p>
                      <a:pPr marL="0" marR="0" algn="ctr">
                        <a:lnSpc>
                          <a:spcPct val="107000"/>
                        </a:lnSpc>
                        <a:spcBef>
                          <a:spcPts val="0"/>
                        </a:spcBef>
                        <a:spcAft>
                          <a:spcPts val="0"/>
                        </a:spcAft>
                      </a:pPr>
                      <a:r>
                        <a:rPr lang="en-US" sz="1600" b="1" dirty="0">
                          <a:effectLst/>
                          <a:latin typeface="Montserrat" panose="00000500000000000000" pitchFamily="2" charset="0"/>
                        </a:rPr>
                        <a:t>2.2</a:t>
                      </a:r>
                      <a:endParaRPr lang="en-US" sz="1600" b="1" dirty="0">
                        <a:effectLst/>
                        <a:latin typeface="Montserrat" panose="000005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endParaRPr lang="en-US" sz="1600" b="1" dirty="0">
                        <a:effectLst/>
                        <a:latin typeface="Montserrat" panose="00000500000000000000" pitchFamily="2" charset="0"/>
                      </a:endParaRPr>
                    </a:p>
                    <a:p>
                      <a:pPr marL="0" marR="0" algn="ctr">
                        <a:lnSpc>
                          <a:spcPct val="107000"/>
                        </a:lnSpc>
                        <a:spcBef>
                          <a:spcPts val="0"/>
                        </a:spcBef>
                        <a:spcAft>
                          <a:spcPts val="0"/>
                        </a:spcAft>
                      </a:pPr>
                      <a:r>
                        <a:rPr lang="en-US" sz="1600" b="1" dirty="0">
                          <a:effectLst/>
                          <a:latin typeface="Montserrat" panose="00000500000000000000" pitchFamily="2" charset="0"/>
                        </a:rPr>
                        <a:t>TBD</a:t>
                      </a:r>
                      <a:endParaRPr lang="en-US" sz="1600" b="1" dirty="0">
                        <a:effectLst/>
                        <a:latin typeface="Montserrat" panose="000005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endParaRPr lang="en-US" sz="1600" b="1" dirty="0">
                        <a:effectLst/>
                        <a:latin typeface="Montserrat" panose="00000500000000000000" pitchFamily="2" charset="0"/>
                      </a:endParaRPr>
                    </a:p>
                    <a:p>
                      <a:pPr marL="0" marR="0" algn="ctr">
                        <a:lnSpc>
                          <a:spcPct val="107000"/>
                        </a:lnSpc>
                        <a:spcBef>
                          <a:spcPts val="0"/>
                        </a:spcBef>
                        <a:spcAft>
                          <a:spcPts val="0"/>
                        </a:spcAft>
                      </a:pPr>
                      <a:r>
                        <a:rPr lang="en-US" sz="1600" b="1" dirty="0">
                          <a:effectLst/>
                          <a:latin typeface="Montserrat" panose="00000500000000000000" pitchFamily="2" charset="0"/>
                        </a:rPr>
                        <a:t>TBD</a:t>
                      </a:r>
                      <a:endParaRPr lang="en-US" sz="1600" b="1" dirty="0">
                        <a:effectLst/>
                        <a:latin typeface="Montserrat" panose="000005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endParaRPr lang="en-US" sz="1600" b="1" dirty="0">
                        <a:effectLst/>
                        <a:latin typeface="Montserrat" panose="00000500000000000000" pitchFamily="2" charset="0"/>
                      </a:endParaRPr>
                    </a:p>
                    <a:p>
                      <a:pPr marL="0" marR="0" algn="ctr">
                        <a:lnSpc>
                          <a:spcPct val="107000"/>
                        </a:lnSpc>
                        <a:spcBef>
                          <a:spcPts val="0"/>
                        </a:spcBef>
                        <a:spcAft>
                          <a:spcPts val="0"/>
                        </a:spcAft>
                      </a:pPr>
                      <a:r>
                        <a:rPr lang="en-US" sz="1600" b="1" dirty="0">
                          <a:effectLst/>
                          <a:latin typeface="Montserrat" panose="00000500000000000000" pitchFamily="2" charset="0"/>
                        </a:rPr>
                        <a:t>TBD</a:t>
                      </a:r>
                      <a:endParaRPr lang="en-US" sz="1600" b="1" dirty="0">
                        <a:effectLst/>
                        <a:latin typeface="Montserrat" panose="00000500000000000000" pitchFamily="2"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726114767"/>
                  </a:ext>
                </a:extLst>
              </a:tr>
              <a:tr h="862899">
                <a:tc>
                  <a:txBody>
                    <a:bodyPr/>
                    <a:lstStyle/>
                    <a:p>
                      <a:pPr marL="0" marR="0">
                        <a:lnSpc>
                          <a:spcPct val="107000"/>
                        </a:lnSpc>
                        <a:spcBef>
                          <a:spcPts val="0"/>
                        </a:spcBef>
                        <a:spcAft>
                          <a:spcPts val="0"/>
                        </a:spcAft>
                      </a:pPr>
                      <a:r>
                        <a:rPr lang="en-US" sz="1000" u="none" dirty="0">
                          <a:effectLst/>
                          <a:latin typeface="Montserrat" panose="00000500000000000000" pitchFamily="2" charset="0"/>
                        </a:rPr>
                        <a:t>Targeted Efforts in Strategic Recruitment  Marketing and Advertising</a:t>
                      </a:r>
                      <a:endParaRPr lang="en-US" sz="1000" u="none" dirty="0">
                        <a:effectLst/>
                        <a:latin typeface="Montserrat" panose="00000500000000000000" pitchFamily="2" charset="0"/>
                        <a:ea typeface="Calibri" panose="020F0502020204030204" pitchFamily="34" charset="0"/>
                        <a:cs typeface="Arial" panose="020B0604020202020204" pitchFamily="34" charset="0"/>
                      </a:endParaRPr>
                    </a:p>
                  </a:txBody>
                  <a:tcPr marL="68580" marR="68580" marT="0" marB="0">
                    <a:solidFill>
                      <a:srgbClr val="002060"/>
                    </a:solidFill>
                  </a:tcPr>
                </a:tc>
                <a:tc>
                  <a:txBody>
                    <a:bodyPr/>
                    <a:lstStyle/>
                    <a:p>
                      <a:pPr marL="0" marR="0" algn="ctr">
                        <a:lnSpc>
                          <a:spcPct val="107000"/>
                        </a:lnSpc>
                        <a:spcBef>
                          <a:spcPts val="0"/>
                        </a:spcBef>
                        <a:spcAft>
                          <a:spcPts val="0"/>
                        </a:spcAft>
                      </a:pPr>
                      <a:r>
                        <a:rPr lang="en-US" sz="1600" b="1" dirty="0">
                          <a:effectLst/>
                          <a:latin typeface="Montserrat" panose="00000500000000000000" pitchFamily="2" charset="0"/>
                        </a:rPr>
                        <a:t>1.1</a:t>
                      </a:r>
                      <a:endParaRPr lang="en-US" sz="1600" b="1" dirty="0">
                        <a:effectLst/>
                        <a:latin typeface="Montserrat" panose="000005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600" b="1" dirty="0">
                          <a:effectLst/>
                          <a:latin typeface="Montserrat" panose="00000500000000000000" pitchFamily="2" charset="0"/>
                        </a:rPr>
                        <a:t>$250,000 </a:t>
                      </a:r>
                    </a:p>
                  </a:txBody>
                  <a:tcPr marL="68580" marR="68580" marT="0" marB="0"/>
                </a:tc>
                <a:tc>
                  <a:txBody>
                    <a:bodyPr/>
                    <a:lstStyle/>
                    <a:p>
                      <a:pPr marL="0" marR="0" algn="ctr">
                        <a:lnSpc>
                          <a:spcPct val="107000"/>
                        </a:lnSpc>
                        <a:spcBef>
                          <a:spcPts val="0"/>
                        </a:spcBef>
                        <a:spcAft>
                          <a:spcPts val="0"/>
                        </a:spcAft>
                      </a:pPr>
                      <a:endParaRPr lang="en-US" sz="1600" dirty="0">
                        <a:effectLst/>
                        <a:latin typeface="Montserrat" panose="000005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600" b="1" dirty="0">
                          <a:effectLst/>
                          <a:latin typeface="Montserrat" panose="00000500000000000000" pitchFamily="2" charset="0"/>
                        </a:rPr>
                        <a:t>$250,000</a:t>
                      </a:r>
                      <a:endParaRPr lang="en-US" sz="1600" b="1" dirty="0">
                        <a:effectLst/>
                        <a:latin typeface="Montserrat" panose="00000500000000000000" pitchFamily="2"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846803806"/>
                  </a:ext>
                </a:extLst>
              </a:tr>
              <a:tr h="1338879">
                <a:tc>
                  <a:txBody>
                    <a:bodyPr/>
                    <a:lstStyle/>
                    <a:p>
                      <a:pPr marL="0" marR="0">
                        <a:lnSpc>
                          <a:spcPct val="107000"/>
                        </a:lnSpc>
                        <a:spcBef>
                          <a:spcPts val="0"/>
                        </a:spcBef>
                        <a:spcAft>
                          <a:spcPts val="0"/>
                        </a:spcAft>
                      </a:pPr>
                      <a:r>
                        <a:rPr lang="en-US" sz="1000" dirty="0">
                          <a:effectLst/>
                          <a:latin typeface="Montserrat" panose="00000500000000000000" pitchFamily="2" charset="0"/>
                          <a:ea typeface="Calibri" panose="020F0502020204030204" pitchFamily="34" charset="0"/>
                          <a:cs typeface="Arial" panose="020B0604020202020204" pitchFamily="34" charset="0"/>
                        </a:rPr>
                        <a:t>Celebrate the Centennial and Conclusion of the Campaign</a:t>
                      </a:r>
                    </a:p>
                  </a:txBody>
                  <a:tcPr marL="68580" marR="68580" marT="0" marB="0">
                    <a:solidFill>
                      <a:srgbClr val="002060"/>
                    </a:solidFill>
                  </a:tcPr>
                </a:tc>
                <a:tc>
                  <a:txBody>
                    <a:bodyPr/>
                    <a:lstStyle/>
                    <a:p>
                      <a:pPr marL="0" marR="0" algn="ctr">
                        <a:lnSpc>
                          <a:spcPct val="107000"/>
                        </a:lnSpc>
                        <a:spcBef>
                          <a:spcPts val="0"/>
                        </a:spcBef>
                        <a:spcAft>
                          <a:spcPts val="0"/>
                        </a:spcAft>
                      </a:pPr>
                      <a:r>
                        <a:rPr lang="en-US" sz="1600" b="1" dirty="0">
                          <a:effectLst/>
                          <a:latin typeface="Montserrat" panose="00000500000000000000" pitchFamily="2" charset="0"/>
                          <a:ea typeface="Calibri" panose="020F0502020204030204" pitchFamily="34" charset="0"/>
                          <a:cs typeface="Arial" panose="020B0604020202020204" pitchFamily="34" charset="0"/>
                        </a:rPr>
                        <a:t>1.6</a:t>
                      </a:r>
                    </a:p>
                  </a:txBody>
                  <a:tcPr marL="68580" marR="68580" marT="0" marB="0"/>
                </a:tc>
                <a:tc>
                  <a:txBody>
                    <a:bodyPr/>
                    <a:lstStyle/>
                    <a:p>
                      <a:pPr marL="0" marR="0" algn="ctr">
                        <a:lnSpc>
                          <a:spcPct val="107000"/>
                        </a:lnSpc>
                        <a:spcBef>
                          <a:spcPts val="0"/>
                        </a:spcBef>
                        <a:spcAft>
                          <a:spcPts val="0"/>
                        </a:spcAft>
                      </a:pPr>
                      <a:r>
                        <a:rPr lang="en-US" sz="1600" b="1" dirty="0">
                          <a:effectLst/>
                          <a:latin typeface="Montserrat" panose="00000500000000000000" pitchFamily="2" charset="0"/>
                          <a:ea typeface="Calibri" panose="020F0502020204030204" pitchFamily="34" charset="0"/>
                          <a:cs typeface="Arial" panose="020B0604020202020204" pitchFamily="34" charset="0"/>
                        </a:rPr>
                        <a:t>$300,000 </a:t>
                      </a:r>
                    </a:p>
                    <a:p>
                      <a:pPr marL="0" marR="0" algn="ctr">
                        <a:lnSpc>
                          <a:spcPct val="107000"/>
                        </a:lnSpc>
                        <a:spcBef>
                          <a:spcPts val="0"/>
                        </a:spcBef>
                        <a:spcAft>
                          <a:spcPts val="0"/>
                        </a:spcAft>
                      </a:pPr>
                      <a:r>
                        <a:rPr lang="en-US" sz="1000" b="1" dirty="0">
                          <a:effectLst/>
                          <a:latin typeface="Montserrat" panose="00000500000000000000" pitchFamily="2" charset="0"/>
                          <a:ea typeface="Calibri" panose="020F0502020204030204" pitchFamily="34" charset="0"/>
                          <a:cs typeface="Arial" panose="020B0604020202020204" pitchFamily="34" charset="0"/>
                        </a:rPr>
                        <a:t>(City-wide marketing push e.g. billboards, increase in mailing and print, and events)</a:t>
                      </a:r>
                    </a:p>
                  </a:txBody>
                  <a:tcPr marL="68580" marR="68580" marT="0" marB="0"/>
                </a:tc>
                <a:tc>
                  <a:txBody>
                    <a:bodyPr/>
                    <a:lstStyle/>
                    <a:p>
                      <a:pPr marL="0" marR="0" algn="ctr">
                        <a:lnSpc>
                          <a:spcPct val="107000"/>
                        </a:lnSpc>
                        <a:spcBef>
                          <a:spcPts val="0"/>
                        </a:spcBef>
                        <a:spcAft>
                          <a:spcPts val="0"/>
                        </a:spcAft>
                      </a:pPr>
                      <a:r>
                        <a:rPr lang="en-US" sz="1600" b="1" dirty="0">
                          <a:effectLst/>
                          <a:latin typeface="Montserrat" panose="00000500000000000000" pitchFamily="2" charset="0"/>
                          <a:ea typeface="Calibri" panose="020F0502020204030204" pitchFamily="34" charset="0"/>
                          <a:cs typeface="Arial" panose="020B0604020202020204" pitchFamily="34" charset="0"/>
                        </a:rPr>
                        <a:t>$300,000</a:t>
                      </a:r>
                    </a:p>
                  </a:txBody>
                  <a:tcPr marL="68580" marR="68580" marT="0" marB="0"/>
                </a:tc>
                <a:tc>
                  <a:txBody>
                    <a:bodyPr/>
                    <a:lstStyle/>
                    <a:p>
                      <a:pPr marL="0" marR="0" algn="ctr">
                        <a:lnSpc>
                          <a:spcPct val="107000"/>
                        </a:lnSpc>
                        <a:spcBef>
                          <a:spcPts val="0"/>
                        </a:spcBef>
                        <a:spcAft>
                          <a:spcPts val="0"/>
                        </a:spcAft>
                      </a:pPr>
                      <a:endParaRPr lang="en-US" sz="1600" dirty="0">
                        <a:effectLst/>
                        <a:latin typeface="Montserrat" panose="00000500000000000000" pitchFamily="2"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009005047"/>
                  </a:ext>
                </a:extLst>
              </a:tr>
            </a:tbl>
          </a:graphicData>
        </a:graphic>
      </p:graphicFrame>
    </p:spTree>
    <p:extLst>
      <p:ext uri="{BB962C8B-B14F-4D97-AF65-F5344CB8AC3E}">
        <p14:creationId xmlns:p14="http://schemas.microsoft.com/office/powerpoint/2010/main" val="1984094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B7352A-595F-AE31-C81D-18098167519C}"/>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0" y="0"/>
            <a:ext cx="12191388" cy="6858341"/>
          </a:xfrm>
          <a:prstGeom prst="rect">
            <a:avLst/>
          </a:prstGeom>
        </p:spPr>
      </p:pic>
      <p:sp>
        <p:nvSpPr>
          <p:cNvPr id="6" name="Google Shape;11616;p482">
            <a:extLst>
              <a:ext uri="{FF2B5EF4-FFF2-40B4-BE49-F238E27FC236}">
                <a16:creationId xmlns:a16="http://schemas.microsoft.com/office/drawing/2014/main" id="{FFA57CF2-42B3-6106-31B2-33246C1FF578}"/>
              </a:ext>
            </a:extLst>
          </p:cNvPr>
          <p:cNvSpPr txBox="1">
            <a:spLocks noGrp="1"/>
          </p:cNvSpPr>
          <p:nvPr>
            <p:ph type="title" idx="4294967295"/>
          </p:nvPr>
        </p:nvSpPr>
        <p:spPr>
          <a:xfrm>
            <a:off x="365998" y="571561"/>
            <a:ext cx="11654707" cy="619125"/>
          </a:xfrm>
          <a:prstGeom prst="rect">
            <a:avLst/>
          </a:prstGeom>
          <a:no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
                <a:schemeClr val="dk1"/>
              </a:buClr>
              <a:buSzPts val="2700"/>
              <a:buFont typeface="Montserrat Medium"/>
              <a:buNone/>
              <a:tabLst/>
              <a:defRPr/>
            </a:pPr>
            <a:r>
              <a:rPr kumimoji="0" lang="en-US" sz="3000" b="1" i="0" u="none" strike="noStrike" kern="1200" cap="none" spc="0" normalizeH="0" baseline="0" noProof="0" dirty="0">
                <a:ln>
                  <a:noFill/>
                </a:ln>
                <a:solidFill>
                  <a:schemeClr val="tx1"/>
                </a:solidFill>
                <a:effectLst/>
                <a:uLnTx/>
                <a:uFillTx/>
                <a:latin typeface="Montserrat" pitchFamily="2" charset="77"/>
                <a:ea typeface="+mj-ea"/>
                <a:cs typeface="+mj-cs"/>
              </a:rPr>
              <a:t>Advancement</a:t>
            </a:r>
          </a:p>
        </p:txBody>
      </p:sp>
      <p:sp>
        <p:nvSpPr>
          <p:cNvPr id="9" name="TextBox 8">
            <a:extLst>
              <a:ext uri="{FF2B5EF4-FFF2-40B4-BE49-F238E27FC236}">
                <a16:creationId xmlns:a16="http://schemas.microsoft.com/office/drawing/2014/main" id="{E885DC2F-E96F-7CCB-8A62-A5AD04FAAA6E}"/>
              </a:ext>
            </a:extLst>
          </p:cNvPr>
          <p:cNvSpPr txBox="1"/>
          <p:nvPr/>
        </p:nvSpPr>
        <p:spPr>
          <a:xfrm>
            <a:off x="878774" y="1316108"/>
            <a:ext cx="10629157" cy="400110"/>
          </a:xfrm>
          <a:prstGeom prst="rect">
            <a:avLst/>
          </a:prstGeom>
          <a:noFill/>
        </p:spPr>
        <p:txBody>
          <a:bodyPr wrap="square" rtlCol="0">
            <a:spAutoFit/>
          </a:bodyPr>
          <a:lstStyle/>
          <a:p>
            <a:pPr algn="ctr"/>
            <a:r>
              <a:rPr lang="en-US" sz="2000">
                <a:latin typeface="Montserrat" pitchFamily="2" charset="77"/>
              </a:rPr>
              <a:t>Making </a:t>
            </a:r>
            <a:r>
              <a:rPr lang="en-US" sz="2000" dirty="0">
                <a:latin typeface="Montserrat" pitchFamily="2" charset="77"/>
              </a:rPr>
              <a:t>forward progress related to a university's strategic plan</a:t>
            </a:r>
          </a:p>
        </p:txBody>
      </p:sp>
      <p:sp>
        <p:nvSpPr>
          <p:cNvPr id="8" name="TextBox 7">
            <a:extLst>
              <a:ext uri="{FF2B5EF4-FFF2-40B4-BE49-F238E27FC236}">
                <a16:creationId xmlns:a16="http://schemas.microsoft.com/office/drawing/2014/main" id="{2B2FEF7B-AD33-3F2E-6D94-F8FC9C068317}"/>
              </a:ext>
            </a:extLst>
          </p:cNvPr>
          <p:cNvSpPr txBox="1"/>
          <p:nvPr/>
        </p:nvSpPr>
        <p:spPr>
          <a:xfrm>
            <a:off x="1165200" y="2159742"/>
            <a:ext cx="6022678" cy="253851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b="1" u="none" strike="noStrike" dirty="0">
                <a:solidFill>
                  <a:srgbClr val="0070C0"/>
                </a:solidFill>
                <a:effectLst/>
                <a:latin typeface="Montserrat" pitchFamily="2" charset="77"/>
              </a:rPr>
              <a:t>Alumni Engagement</a:t>
            </a:r>
          </a:p>
          <a:p>
            <a:pPr marL="285750" indent="-285750">
              <a:lnSpc>
                <a:spcPct val="150000"/>
              </a:lnSpc>
              <a:buFont typeface="Arial" panose="020B0604020202020204" pitchFamily="34" charset="0"/>
              <a:buChar char="•"/>
            </a:pPr>
            <a:r>
              <a:rPr lang="en-US" b="1" u="none" strike="noStrike" dirty="0">
                <a:solidFill>
                  <a:srgbClr val="0070C0"/>
                </a:solidFill>
                <a:effectLst/>
                <a:latin typeface="Montserrat" pitchFamily="2" charset="77"/>
              </a:rPr>
              <a:t>Communications</a:t>
            </a:r>
          </a:p>
          <a:p>
            <a:pPr marL="285750" indent="-285750">
              <a:lnSpc>
                <a:spcPct val="150000"/>
              </a:lnSpc>
              <a:buFont typeface="Arial" panose="020B0604020202020204" pitchFamily="34" charset="0"/>
              <a:buChar char="•"/>
            </a:pPr>
            <a:r>
              <a:rPr lang="en-US" b="1" u="none" strike="noStrike" dirty="0">
                <a:solidFill>
                  <a:srgbClr val="0070C0"/>
                </a:solidFill>
                <a:effectLst/>
                <a:latin typeface="Montserrat" pitchFamily="2" charset="77"/>
              </a:rPr>
              <a:t>Development</a:t>
            </a:r>
          </a:p>
          <a:p>
            <a:pPr marL="285750" indent="-285750">
              <a:lnSpc>
                <a:spcPct val="150000"/>
              </a:lnSpc>
              <a:buFont typeface="Arial" panose="020B0604020202020204" pitchFamily="34" charset="0"/>
              <a:buChar char="•"/>
            </a:pPr>
            <a:r>
              <a:rPr lang="en-US" b="1" u="none" strike="noStrike" dirty="0">
                <a:solidFill>
                  <a:srgbClr val="0070C0"/>
                </a:solidFill>
                <a:effectLst/>
                <a:latin typeface="Montserrat" pitchFamily="2" charset="77"/>
              </a:rPr>
              <a:t>Foundation Finance &amp; Operations</a:t>
            </a:r>
          </a:p>
          <a:p>
            <a:pPr marL="285750" indent="-285750">
              <a:lnSpc>
                <a:spcPct val="150000"/>
              </a:lnSpc>
              <a:buFont typeface="Arial" panose="020B0604020202020204" pitchFamily="34" charset="0"/>
              <a:buChar char="•"/>
            </a:pPr>
            <a:r>
              <a:rPr lang="en-US" b="1" u="none" strike="noStrike" dirty="0">
                <a:solidFill>
                  <a:srgbClr val="0070C0"/>
                </a:solidFill>
                <a:effectLst/>
                <a:latin typeface="Montserrat" pitchFamily="2" charset="77"/>
              </a:rPr>
              <a:t>Marketing</a:t>
            </a:r>
          </a:p>
          <a:p>
            <a:pPr marL="285750" indent="-285750">
              <a:lnSpc>
                <a:spcPct val="150000"/>
              </a:lnSpc>
              <a:buFont typeface="Arial" panose="020B0604020202020204" pitchFamily="34" charset="0"/>
              <a:buChar char="•"/>
            </a:pPr>
            <a:r>
              <a:rPr lang="en-US" b="1" u="none" strike="noStrike" dirty="0">
                <a:solidFill>
                  <a:srgbClr val="0070C0"/>
                </a:solidFill>
                <a:effectLst/>
                <a:latin typeface="Montserrat" pitchFamily="2" charset="77"/>
              </a:rPr>
              <a:t>The UAFS Foundation Inc.</a:t>
            </a:r>
          </a:p>
        </p:txBody>
      </p:sp>
      <p:pic>
        <p:nvPicPr>
          <p:cNvPr id="10" name="Google Shape;11615;p482" descr="Overhead image of the UAFS Belltower in the fall.">
            <a:extLst>
              <a:ext uri="{FF2B5EF4-FFF2-40B4-BE49-F238E27FC236}">
                <a16:creationId xmlns:a16="http://schemas.microsoft.com/office/drawing/2014/main" id="{2E37EB02-133C-C4B1-EA3D-0F11F662899D}"/>
              </a:ext>
              <a:ext uri="{C183D7F6-B498-43B3-948B-1728B52AA6E4}">
                <adec:decorative xmlns:adec="http://schemas.microsoft.com/office/drawing/2017/decorative" val="0"/>
              </a:ext>
            </a:extLst>
          </p:cNvPr>
          <p:cNvPicPr preferRelativeResize="0"/>
          <p:nvPr/>
        </p:nvPicPr>
        <p:blipFill>
          <a:blip r:embed="rId5"/>
          <a:srcRect l="14719" r="14719"/>
          <a:stretch/>
        </p:blipFill>
        <p:spPr>
          <a:xfrm>
            <a:off x="7361407" y="2090172"/>
            <a:ext cx="3665393" cy="2677657"/>
          </a:xfrm>
          <a:prstGeom prst="roundRect">
            <a:avLst>
              <a:gd name="adj" fmla="val 8594"/>
            </a:avLst>
          </a:prstGeom>
          <a:solidFill>
            <a:srgbClr val="FFFFFF">
              <a:shade val="85000"/>
            </a:srgbClr>
          </a:solidFill>
          <a:ln>
            <a:noFill/>
          </a:ln>
          <a:effectLst>
            <a:reflection blurRad="12700" stA="38000" endPos="0" dist="5000" dir="5400000" sy="-100000" algn="bl" rotWithShape="0"/>
          </a:effectLst>
        </p:spPr>
      </p:pic>
    </p:spTree>
    <p:extLst>
      <p:ext uri="{BB962C8B-B14F-4D97-AF65-F5344CB8AC3E}">
        <p14:creationId xmlns:p14="http://schemas.microsoft.com/office/powerpoint/2010/main" val="35048100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3EE49-2382-109B-E589-998828DBF2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A2068E-D02A-9B43-CE53-A6767468E5EA}"/>
              </a:ext>
            </a:extLst>
          </p:cNvPr>
          <p:cNvSpPr>
            <a:spLocks noGrp="1"/>
          </p:cNvSpPr>
          <p:nvPr>
            <p:ph type="title"/>
          </p:nvPr>
        </p:nvSpPr>
        <p:spPr/>
        <p:txBody>
          <a:bodyPr/>
          <a:lstStyle/>
          <a:p>
            <a:r>
              <a:rPr lang="en-US"/>
              <a:t>The History of This Campaign</a:t>
            </a:r>
            <a:endParaRPr lang="en-US" dirty="0"/>
          </a:p>
        </p:txBody>
      </p:sp>
      <p:sp>
        <p:nvSpPr>
          <p:cNvPr id="3" name="Content Placeholder 2">
            <a:extLst>
              <a:ext uri="{FF2B5EF4-FFF2-40B4-BE49-F238E27FC236}">
                <a16:creationId xmlns:a16="http://schemas.microsoft.com/office/drawing/2014/main" id="{C5DBE3AD-830F-0430-ECE5-FB5DA53D0C33}"/>
              </a:ext>
            </a:extLst>
          </p:cNvPr>
          <p:cNvSpPr>
            <a:spLocks noGrp="1"/>
          </p:cNvSpPr>
          <p:nvPr>
            <p:ph idx="1"/>
          </p:nvPr>
        </p:nvSpPr>
        <p:spPr/>
        <p:txBody>
          <a:bodyPr/>
          <a:lstStyle/>
          <a:p>
            <a:r>
              <a:rPr lang="en-US"/>
              <a:t>1</a:t>
            </a:r>
            <a:r>
              <a:rPr lang="en-US" baseline="30000"/>
              <a:t>st</a:t>
            </a:r>
            <a:r>
              <a:rPr lang="en-US"/>
              <a:t> Meeting with TCR</a:t>
            </a:r>
          </a:p>
          <a:p>
            <a:r>
              <a:rPr lang="en-US"/>
              <a:t>The Winkler Group</a:t>
            </a:r>
          </a:p>
          <a:p>
            <a:r>
              <a:rPr lang="en-US"/>
              <a:t>The Early Process</a:t>
            </a:r>
            <a:endParaRPr lang="en-US" dirty="0"/>
          </a:p>
        </p:txBody>
      </p:sp>
      <p:pic>
        <p:nvPicPr>
          <p:cNvPr id="7" name="Picture 6" descr="A white and blue background with blue lines&#10;&#10;AI-generated content may be incorrect.">
            <a:extLst>
              <a:ext uri="{FF2B5EF4-FFF2-40B4-BE49-F238E27FC236}">
                <a16:creationId xmlns:a16="http://schemas.microsoft.com/office/drawing/2014/main" id="{47CF1428-DCE4-37DA-65EB-904873D66C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43872BA1-9A79-5460-BA1E-7073554994AD}"/>
              </a:ext>
            </a:extLst>
          </p:cNvPr>
          <p:cNvSpPr txBox="1">
            <a:spLocks/>
          </p:cNvSpPr>
          <p:nvPr/>
        </p:nvSpPr>
        <p:spPr>
          <a:xfrm>
            <a:off x="963167" y="251209"/>
            <a:ext cx="10883839" cy="636687"/>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b="0" i="0" kern="1200">
                <a:solidFill>
                  <a:schemeClr val="tx1"/>
                </a:solidFill>
                <a:latin typeface="Proxima Sera" pitchFamily="2" charset="77"/>
                <a:ea typeface="+mj-ea"/>
                <a:cs typeface="+mj-cs"/>
              </a:defRPr>
            </a:lvl1pPr>
          </a:lstStyle>
          <a:p>
            <a:pPr algn="ctr"/>
            <a:r>
              <a:rPr lang="en-US" dirty="0">
                <a:solidFill>
                  <a:srgbClr val="002060"/>
                </a:solidFill>
                <a:effectLst/>
              </a:rPr>
              <a:t>The Launch</a:t>
            </a:r>
          </a:p>
        </p:txBody>
      </p:sp>
      <p:pic>
        <p:nvPicPr>
          <p:cNvPr id="5" name="Picture 4" descr="A person standing on a stage with a screen and a screen with a logo&#10;&#10;AI-generated content may be incorrect.">
            <a:extLst>
              <a:ext uri="{FF2B5EF4-FFF2-40B4-BE49-F238E27FC236}">
                <a16:creationId xmlns:a16="http://schemas.microsoft.com/office/drawing/2014/main" id="{9BB9E0D8-2DA4-A1CA-D180-34A073BD90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715999" cy="3213757"/>
          </a:xfrm>
          <a:prstGeom prst="rect">
            <a:avLst/>
          </a:prstGeom>
        </p:spPr>
      </p:pic>
      <p:pic>
        <p:nvPicPr>
          <p:cNvPr id="9" name="Picture 8" descr="A person standing at a podium with a screen on it&#10;&#10;AI-generated content may be incorrect.">
            <a:extLst>
              <a:ext uri="{FF2B5EF4-FFF2-40B4-BE49-F238E27FC236}">
                <a16:creationId xmlns:a16="http://schemas.microsoft.com/office/drawing/2014/main" id="{EEAD332F-43D4-ED7F-8881-75E3972243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9867" y="-36011"/>
            <a:ext cx="5406742" cy="4055057"/>
          </a:xfrm>
          <a:prstGeom prst="rect">
            <a:avLst/>
          </a:prstGeom>
        </p:spPr>
      </p:pic>
      <p:pic>
        <p:nvPicPr>
          <p:cNvPr id="21" name="Picture 20" descr="A person standing at a podium&#10;&#10;AI-generated content may be incorrect.">
            <a:extLst>
              <a:ext uri="{FF2B5EF4-FFF2-40B4-BE49-F238E27FC236}">
                <a16:creationId xmlns:a16="http://schemas.microsoft.com/office/drawing/2014/main" id="{109B8B50-3BD4-5E5B-4DD0-0232DE7A75A0}"/>
              </a:ext>
            </a:extLst>
          </p:cNvPr>
          <p:cNvPicPr>
            <a:picLocks noChangeAspect="1"/>
          </p:cNvPicPr>
          <p:nvPr/>
        </p:nvPicPr>
        <p:blipFill>
          <a:blip r:embed="rId6">
            <a:extLst>
              <a:ext uri="{28A0092B-C50C-407E-A947-70E740481C1C}">
                <a14:useLocalDpi xmlns:a14="http://schemas.microsoft.com/office/drawing/2010/main" val="0"/>
              </a:ext>
            </a:extLst>
          </a:blip>
          <a:srcRect l="20978" t="4495" r="-20978" b="-4495"/>
          <a:stretch/>
        </p:blipFill>
        <p:spPr>
          <a:xfrm>
            <a:off x="8022103" y="835281"/>
            <a:ext cx="3051171" cy="2034114"/>
          </a:xfrm>
          <a:prstGeom prst="rect">
            <a:avLst/>
          </a:prstGeom>
        </p:spPr>
      </p:pic>
      <p:pic>
        <p:nvPicPr>
          <p:cNvPr id="17" name="Picture 16" descr="A group of people sitting in chairs&#10;&#10;AI-generated content may be incorrect.">
            <a:extLst>
              <a:ext uri="{FF2B5EF4-FFF2-40B4-BE49-F238E27FC236}">
                <a16:creationId xmlns:a16="http://schemas.microsoft.com/office/drawing/2014/main" id="{BFAB8686-FD5A-DEC5-B624-CE1B79835597}"/>
              </a:ext>
            </a:extLst>
          </p:cNvPr>
          <p:cNvPicPr>
            <a:picLocks noChangeAspect="1"/>
          </p:cNvPicPr>
          <p:nvPr/>
        </p:nvPicPr>
        <p:blipFill>
          <a:blip r:embed="rId7">
            <a:extLst>
              <a:ext uri="{28A0092B-C50C-407E-A947-70E740481C1C}">
                <a14:useLocalDpi xmlns:a14="http://schemas.microsoft.com/office/drawing/2010/main" val="0"/>
              </a:ext>
            </a:extLst>
          </a:blip>
          <a:srcRect l="8121" t="121" r="29316" b="-121"/>
          <a:stretch/>
        </p:blipFill>
        <p:spPr>
          <a:xfrm>
            <a:off x="9627705" y="0"/>
            <a:ext cx="2743200" cy="2922980"/>
          </a:xfrm>
          <a:prstGeom prst="rect">
            <a:avLst/>
          </a:prstGeom>
        </p:spPr>
      </p:pic>
      <p:pic>
        <p:nvPicPr>
          <p:cNvPr id="23" name="Picture 22" descr="A large group of people in a large hall&#10;&#10;AI-generated content may be incorrect.">
            <a:extLst>
              <a:ext uri="{FF2B5EF4-FFF2-40B4-BE49-F238E27FC236}">
                <a16:creationId xmlns:a16="http://schemas.microsoft.com/office/drawing/2014/main" id="{440E6A84-5B05-24D9-3362-BE5695334FDC}"/>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3415"/>
                    </a14:imgEffect>
                    <a14:imgEffect>
                      <a14:saturation sat="0"/>
                    </a14:imgEffect>
                    <a14:imgEffect>
                      <a14:brightnessContrast bright="1000"/>
                    </a14:imgEffect>
                  </a14:imgLayer>
                </a14:imgProps>
              </a:ext>
              <a:ext uri="{28A0092B-C50C-407E-A947-70E740481C1C}">
                <a14:useLocalDpi xmlns:a14="http://schemas.microsoft.com/office/drawing/2010/main" val="0"/>
              </a:ext>
            </a:extLst>
          </a:blip>
          <a:srcRect t="38035" b="14847"/>
          <a:stretch/>
        </p:blipFill>
        <p:spPr>
          <a:xfrm>
            <a:off x="-178905" y="3310558"/>
            <a:ext cx="12350716" cy="4187665"/>
          </a:xfrm>
          <a:prstGeom prst="rect">
            <a:avLst/>
          </a:prstGeom>
        </p:spPr>
      </p:pic>
      <p:pic>
        <p:nvPicPr>
          <p:cNvPr id="19" name="Picture 18" descr="A group of people sitting in chairs&#10;&#10;AI-generated content may be incorrect.">
            <a:extLst>
              <a:ext uri="{FF2B5EF4-FFF2-40B4-BE49-F238E27FC236}">
                <a16:creationId xmlns:a16="http://schemas.microsoft.com/office/drawing/2014/main" id="{F8E67798-054B-5CF5-37F4-43705468DCB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71355" y="2795293"/>
            <a:ext cx="2695543" cy="1797029"/>
          </a:xfrm>
          <a:prstGeom prst="rect">
            <a:avLst/>
          </a:prstGeom>
        </p:spPr>
      </p:pic>
      <p:pic>
        <p:nvPicPr>
          <p:cNvPr id="15" name="Picture 14" descr="A group of men standing in front of a curtain&#10;&#10;AI-generated content may be incorrect.">
            <a:extLst>
              <a:ext uri="{FF2B5EF4-FFF2-40B4-BE49-F238E27FC236}">
                <a16:creationId xmlns:a16="http://schemas.microsoft.com/office/drawing/2014/main" id="{1ECBDF2A-D407-7688-6E77-E89DA0D0D7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45318" y="2771527"/>
            <a:ext cx="2760815" cy="1840543"/>
          </a:xfrm>
          <a:prstGeom prst="rect">
            <a:avLst/>
          </a:prstGeom>
        </p:spPr>
      </p:pic>
      <p:pic>
        <p:nvPicPr>
          <p:cNvPr id="13" name="Picture 12" descr="A group of people standing together&#10;&#10;AI-generated content may be incorrect.">
            <a:extLst>
              <a:ext uri="{FF2B5EF4-FFF2-40B4-BE49-F238E27FC236}">
                <a16:creationId xmlns:a16="http://schemas.microsoft.com/office/drawing/2014/main" id="{911D8D43-FF2F-117D-6B4B-3890394B23D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25973" y="2771528"/>
            <a:ext cx="2760815" cy="1840542"/>
          </a:xfrm>
          <a:prstGeom prst="rect">
            <a:avLst/>
          </a:prstGeom>
        </p:spPr>
      </p:pic>
      <p:pic>
        <p:nvPicPr>
          <p:cNvPr id="11" name="Picture 10" descr="A group of people standing together&#10;&#10;AI-generated content may be incorrect.">
            <a:extLst>
              <a:ext uri="{FF2B5EF4-FFF2-40B4-BE49-F238E27FC236}">
                <a16:creationId xmlns:a16="http://schemas.microsoft.com/office/drawing/2014/main" id="{DCD03F01-BABE-7398-0AD7-F45851187D3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707" y="2738074"/>
            <a:ext cx="2717666" cy="1812339"/>
          </a:xfrm>
          <a:prstGeom prst="rect">
            <a:avLst/>
          </a:prstGeom>
        </p:spPr>
      </p:pic>
      <p:pic>
        <p:nvPicPr>
          <p:cNvPr id="25" name="Picture 24" descr="A group of women in blue shirts&#10;&#10;AI-generated content may be incorrect.">
            <a:extLst>
              <a:ext uri="{FF2B5EF4-FFF2-40B4-BE49-F238E27FC236}">
                <a16:creationId xmlns:a16="http://schemas.microsoft.com/office/drawing/2014/main" id="{33ABA1DC-1A34-77A9-2EFD-D1B2DD2B760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01150" y="2795294"/>
            <a:ext cx="2760816" cy="1841115"/>
          </a:xfrm>
          <a:prstGeom prst="rect">
            <a:avLst/>
          </a:prstGeom>
        </p:spPr>
      </p:pic>
    </p:spTree>
    <p:extLst>
      <p:ext uri="{BB962C8B-B14F-4D97-AF65-F5344CB8AC3E}">
        <p14:creationId xmlns:p14="http://schemas.microsoft.com/office/powerpoint/2010/main" val="5005974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white logo&#10;&#10;AI-generated content may be incorrect.">
            <a:extLst>
              <a:ext uri="{FF2B5EF4-FFF2-40B4-BE49-F238E27FC236}">
                <a16:creationId xmlns:a16="http://schemas.microsoft.com/office/drawing/2014/main" id="{E83BF32B-A5F2-36DA-6DA4-F36399A64AD7}"/>
              </a:ext>
            </a:extLst>
          </p:cNvPr>
          <p:cNvPicPr preferRelativeResize="0">
            <a:picLocks noChangeAspect="1"/>
          </p:cNvPicPr>
          <p:nvPr/>
        </p:nvPicPr>
        <p:blipFill>
          <a:blip r:embed="rId3"/>
          <a:stretch>
            <a:fillRect/>
          </a:stretch>
        </p:blipFill>
        <p:spPr>
          <a:xfrm>
            <a:off x="0" y="0"/>
            <a:ext cx="12197625" cy="6858000"/>
          </a:xfrm>
          <a:prstGeom prst="rect">
            <a:avLst/>
          </a:prstGeom>
        </p:spPr>
      </p:pic>
      <p:sp>
        <p:nvSpPr>
          <p:cNvPr id="3" name="Title 2">
            <a:extLst>
              <a:ext uri="{FF2B5EF4-FFF2-40B4-BE49-F238E27FC236}">
                <a16:creationId xmlns:a16="http://schemas.microsoft.com/office/drawing/2014/main" id="{CCBA59E4-1D91-8C16-AC62-5F7B55FCC3F9}"/>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Intrepid Ambition</a:t>
            </a:r>
          </a:p>
        </p:txBody>
      </p:sp>
    </p:spTree>
    <p:extLst>
      <p:ext uri="{BB962C8B-B14F-4D97-AF65-F5344CB8AC3E}">
        <p14:creationId xmlns:p14="http://schemas.microsoft.com/office/powerpoint/2010/main" val="2584429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0446CA-0F05-8C24-B65F-149D706C41F7}"/>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10" y="0"/>
            <a:ext cx="12191390" cy="6858342"/>
          </a:xfrm>
          <a:prstGeom prst="rect">
            <a:avLst/>
          </a:prstGeom>
        </p:spPr>
      </p:pic>
      <p:sp>
        <p:nvSpPr>
          <p:cNvPr id="6" name="Google Shape;11616;p482">
            <a:extLst>
              <a:ext uri="{FF2B5EF4-FFF2-40B4-BE49-F238E27FC236}">
                <a16:creationId xmlns:a16="http://schemas.microsoft.com/office/drawing/2014/main" id="{19A22C58-05C3-F4D6-85CB-09D3199A2827}"/>
              </a:ext>
            </a:extLst>
          </p:cNvPr>
          <p:cNvSpPr txBox="1">
            <a:spLocks noGrp="1"/>
          </p:cNvSpPr>
          <p:nvPr>
            <p:ph type="title" idx="4294967295"/>
          </p:nvPr>
        </p:nvSpPr>
        <p:spPr>
          <a:xfrm>
            <a:off x="271152" y="608273"/>
            <a:ext cx="11649693" cy="619125"/>
          </a:xfrm>
          <a:prstGeom prst="rect">
            <a:avLst/>
          </a:prstGeom>
          <a:no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
                <a:schemeClr val="dk1"/>
              </a:buClr>
              <a:buSzPts val="2700"/>
              <a:buFont typeface="Montserrat Medium"/>
              <a:buNone/>
              <a:tabLst/>
              <a:defRPr/>
            </a:pPr>
            <a:r>
              <a:rPr kumimoji="0" lang="en-US" sz="3000" b="1" i="0" u="none" strike="noStrike" kern="1200" cap="none" spc="0" normalizeH="0" baseline="0" noProof="0" dirty="0">
                <a:ln>
                  <a:noFill/>
                </a:ln>
                <a:solidFill>
                  <a:schemeClr val="tx1"/>
                </a:solidFill>
                <a:effectLst/>
                <a:uLnTx/>
                <a:uFillTx/>
                <a:latin typeface="Montserrat" pitchFamily="2" charset="77"/>
                <a:ea typeface="+mj-ea"/>
                <a:cs typeface="+mj-cs"/>
              </a:rPr>
              <a:t>2024-2025 Highlights</a:t>
            </a:r>
          </a:p>
        </p:txBody>
      </p:sp>
      <p:sp>
        <p:nvSpPr>
          <p:cNvPr id="7" name="TextBox 6">
            <a:extLst>
              <a:ext uri="{FF2B5EF4-FFF2-40B4-BE49-F238E27FC236}">
                <a16:creationId xmlns:a16="http://schemas.microsoft.com/office/drawing/2014/main" id="{AA00379B-B891-B501-A686-EC954EA66BE7}"/>
              </a:ext>
            </a:extLst>
          </p:cNvPr>
          <p:cNvSpPr txBox="1"/>
          <p:nvPr/>
        </p:nvSpPr>
        <p:spPr>
          <a:xfrm>
            <a:off x="596898" y="1478627"/>
            <a:ext cx="10998199" cy="4154984"/>
          </a:xfrm>
          <a:prstGeom prst="rect">
            <a:avLst/>
          </a:prstGeom>
          <a:noFill/>
        </p:spPr>
        <p:txBody>
          <a:bodyPr wrap="square" rtlCol="0">
            <a:spAutoFit/>
          </a:bodyPr>
          <a:lstStyle/>
          <a:p>
            <a:pPr marL="457200" indent="-457200">
              <a:buFont typeface="Arial" panose="020B0604020202020204" pitchFamily="34" charset="0"/>
              <a:buChar char="•"/>
            </a:pPr>
            <a:r>
              <a:rPr lang="en-US" sz="2800" b="1" dirty="0">
                <a:solidFill>
                  <a:srgbClr val="0070C0"/>
                </a:solidFill>
                <a:latin typeface="Montserrat Medium" pitchFamily="2" charset="77"/>
              </a:rPr>
              <a:t>The Campaign</a:t>
            </a:r>
          </a:p>
          <a:p>
            <a:pPr marL="914400" lvl="1" indent="-457200">
              <a:buFont typeface="Arial" panose="020B0604020202020204" pitchFamily="34" charset="0"/>
              <a:buChar char="•"/>
            </a:pPr>
            <a:r>
              <a:rPr lang="en-US" sz="1600" b="1" dirty="0">
                <a:solidFill>
                  <a:srgbClr val="0070C0"/>
                </a:solidFill>
                <a:latin typeface="Montserrat Medium" pitchFamily="2" charset="77"/>
              </a:rPr>
              <a:t>Launched Public Phase on April 2, 2025 and Finished FY25 Ahead of Schedule</a:t>
            </a:r>
          </a:p>
          <a:p>
            <a:pPr marL="457200" indent="-457200">
              <a:buFont typeface="Arial" panose="020B0604020202020204" pitchFamily="34" charset="0"/>
              <a:buChar char="•"/>
            </a:pPr>
            <a:r>
              <a:rPr lang="en-US" sz="2800" b="1" dirty="0">
                <a:solidFill>
                  <a:srgbClr val="0070C0"/>
                </a:solidFill>
                <a:latin typeface="Montserrat Medium" pitchFamily="2" charset="77"/>
              </a:rPr>
              <a:t>Alumni Engagement</a:t>
            </a:r>
          </a:p>
          <a:p>
            <a:pPr marL="914400" lvl="1" indent="-457200">
              <a:buFont typeface="Arial" panose="020B0604020202020204" pitchFamily="34" charset="0"/>
              <a:buChar char="•"/>
            </a:pPr>
            <a:r>
              <a:rPr lang="en-US" sz="1600" b="1" dirty="0">
                <a:solidFill>
                  <a:srgbClr val="0070C0"/>
                </a:solidFill>
                <a:latin typeface="Montserrat Medium" pitchFamily="2" charset="77"/>
              </a:rPr>
              <a:t>Surpassed Day of Giving Goals and Began Implementation of New Strategies</a:t>
            </a:r>
          </a:p>
          <a:p>
            <a:pPr marL="457200" indent="-457200">
              <a:buFont typeface="Arial" panose="020B0604020202020204" pitchFamily="34" charset="0"/>
              <a:buChar char="•"/>
            </a:pPr>
            <a:r>
              <a:rPr lang="en-US" sz="2800" b="1" dirty="0">
                <a:solidFill>
                  <a:srgbClr val="0070C0"/>
                </a:solidFill>
                <a:latin typeface="Montserrat Medium" pitchFamily="2" charset="77"/>
              </a:rPr>
              <a:t>Development</a:t>
            </a:r>
          </a:p>
          <a:p>
            <a:pPr marL="914400" lvl="1" indent="-457200">
              <a:buFont typeface="Arial" panose="020B0604020202020204" pitchFamily="34" charset="0"/>
              <a:buChar char="•"/>
            </a:pPr>
            <a:r>
              <a:rPr lang="en-US" sz="1600" b="1" dirty="0">
                <a:solidFill>
                  <a:srgbClr val="0070C0"/>
                </a:solidFill>
                <a:latin typeface="Montserrat Medium" pitchFamily="2" charset="77"/>
              </a:rPr>
              <a:t>Key Commitments for Centers of Excellence and Successful Public Phase Strategies</a:t>
            </a:r>
          </a:p>
          <a:p>
            <a:pPr marL="457200" indent="-457200">
              <a:buFont typeface="Arial" panose="020B0604020202020204" pitchFamily="34" charset="0"/>
              <a:buChar char="•"/>
            </a:pPr>
            <a:r>
              <a:rPr lang="en-US" sz="2800" b="1" dirty="0">
                <a:solidFill>
                  <a:srgbClr val="0070C0"/>
                </a:solidFill>
                <a:latin typeface="Montserrat Medium" pitchFamily="2" charset="77"/>
              </a:rPr>
              <a:t>Communications</a:t>
            </a:r>
          </a:p>
          <a:p>
            <a:pPr marL="914400" lvl="1" indent="-457200">
              <a:buFont typeface="Arial" panose="020B0604020202020204" pitchFamily="34" charset="0"/>
              <a:buChar char="•"/>
            </a:pPr>
            <a:r>
              <a:rPr lang="en-US" sz="1600" b="1" dirty="0">
                <a:solidFill>
                  <a:srgbClr val="0070C0"/>
                </a:solidFill>
                <a:latin typeface="Montserrat Medium" pitchFamily="2" charset="77"/>
              </a:rPr>
              <a:t>Record Engagement Across Owned and Earned Media and Print Strategies</a:t>
            </a:r>
          </a:p>
          <a:p>
            <a:pPr marL="457200" indent="-457200">
              <a:buFont typeface="Arial" panose="020B0604020202020204" pitchFamily="34" charset="0"/>
              <a:buChar char="•"/>
            </a:pPr>
            <a:r>
              <a:rPr lang="en-US" sz="2800" b="1" dirty="0">
                <a:solidFill>
                  <a:srgbClr val="0070C0"/>
                </a:solidFill>
                <a:latin typeface="Montserrat Medium" pitchFamily="2" charset="77"/>
              </a:rPr>
              <a:t>Marketing</a:t>
            </a:r>
          </a:p>
          <a:p>
            <a:pPr marL="914400" lvl="1" indent="-457200">
              <a:buFont typeface="Arial" panose="020B0604020202020204" pitchFamily="34" charset="0"/>
              <a:buChar char="•"/>
            </a:pPr>
            <a:r>
              <a:rPr lang="en-US" sz="1600" b="1" dirty="0">
                <a:solidFill>
                  <a:srgbClr val="0070C0"/>
                </a:solidFill>
                <a:latin typeface="Montserrat Medium" pitchFamily="2" charset="77"/>
              </a:rPr>
              <a:t>Records in Web/</a:t>
            </a:r>
            <a:r>
              <a:rPr lang="en-US" sz="1600" b="1" dirty="0" err="1">
                <a:solidFill>
                  <a:srgbClr val="0070C0"/>
                </a:solidFill>
                <a:latin typeface="Montserrat Medium" pitchFamily="2" charset="77"/>
              </a:rPr>
              <a:t>ChatBot</a:t>
            </a:r>
            <a:r>
              <a:rPr lang="en-US" sz="1600" b="1" dirty="0">
                <a:solidFill>
                  <a:srgbClr val="0070C0"/>
                </a:solidFill>
                <a:latin typeface="Montserrat Medium" pitchFamily="2" charset="77"/>
              </a:rPr>
              <a:t> Traffic, Licensing/Royalties, and Community Initiatives </a:t>
            </a:r>
          </a:p>
          <a:p>
            <a:pPr lvl="1" indent="-457200">
              <a:buFont typeface="Arial" panose="020B0604020202020204" pitchFamily="34" charset="0"/>
              <a:buChar char="•"/>
            </a:pPr>
            <a:r>
              <a:rPr lang="en-US" sz="2800" b="1" dirty="0">
                <a:solidFill>
                  <a:srgbClr val="0070C0"/>
                </a:solidFill>
                <a:latin typeface="Montserrat Medium" pitchFamily="2" charset="77"/>
              </a:rPr>
              <a:t>The UAFS Foundation Inc.</a:t>
            </a:r>
          </a:p>
          <a:p>
            <a:pPr marL="914400" lvl="1" indent="-457200">
              <a:buFont typeface="Arial" panose="020B0604020202020204" pitchFamily="34" charset="0"/>
              <a:buChar char="•"/>
            </a:pPr>
            <a:r>
              <a:rPr lang="en-US" sz="1600" b="1" dirty="0">
                <a:solidFill>
                  <a:srgbClr val="0070C0"/>
                </a:solidFill>
                <a:latin typeface="Montserrat Medium" pitchFamily="2" charset="77"/>
              </a:rPr>
              <a:t>Set a New High-Water Mark for Total Assets</a:t>
            </a:r>
          </a:p>
        </p:txBody>
      </p:sp>
    </p:spTree>
    <p:extLst>
      <p:ext uri="{BB962C8B-B14F-4D97-AF65-F5344CB8AC3E}">
        <p14:creationId xmlns:p14="http://schemas.microsoft.com/office/powerpoint/2010/main" val="2615514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0446CA-0F05-8C24-B65F-149D706C41F7}"/>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10" y="0"/>
            <a:ext cx="12191390" cy="6858342"/>
          </a:xfrm>
          <a:prstGeom prst="rect">
            <a:avLst/>
          </a:prstGeom>
        </p:spPr>
      </p:pic>
      <p:sp>
        <p:nvSpPr>
          <p:cNvPr id="6" name="Google Shape;11616;p482">
            <a:extLst>
              <a:ext uri="{FF2B5EF4-FFF2-40B4-BE49-F238E27FC236}">
                <a16:creationId xmlns:a16="http://schemas.microsoft.com/office/drawing/2014/main" id="{19A22C58-05C3-F4D6-85CB-09D3199A2827}"/>
              </a:ext>
            </a:extLst>
          </p:cNvPr>
          <p:cNvSpPr txBox="1">
            <a:spLocks/>
          </p:cNvSpPr>
          <p:nvPr/>
        </p:nvSpPr>
        <p:spPr>
          <a:xfrm>
            <a:off x="271151" y="1290294"/>
            <a:ext cx="11649693" cy="619125"/>
          </a:xfrm>
          <a:prstGeom prst="rect">
            <a:avLst/>
          </a:prstGeom>
          <a:noFill/>
          <a:ln>
            <a:noFill/>
          </a:ln>
        </p:spPr>
        <p:txBody>
          <a:bodyPr spcFirstLastPara="1" vert="horz" wrap="square" lIns="68575" tIns="34275" rIns="68575" bIns="3427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0"/>
              </a:spcBef>
              <a:buClr>
                <a:schemeClr val="dk1"/>
              </a:buClr>
              <a:buSzPts val="2700"/>
              <a:buFont typeface="Montserrat Medium"/>
              <a:buNone/>
            </a:pPr>
            <a:r>
              <a:rPr lang="en-US" sz="3000" b="1" dirty="0">
                <a:latin typeface="Montserrat" pitchFamily="2" charset="77"/>
              </a:rPr>
              <a:t>Strategic Plan 1.1</a:t>
            </a:r>
          </a:p>
          <a:p>
            <a:pPr>
              <a:lnSpc>
                <a:spcPct val="100000"/>
              </a:lnSpc>
              <a:spcBef>
                <a:spcPts val="0"/>
              </a:spcBef>
              <a:buClr>
                <a:schemeClr val="dk1"/>
              </a:buClr>
              <a:buSzPts val="2700"/>
              <a:buFont typeface="Montserrat Medium"/>
              <a:buNone/>
            </a:pPr>
            <a:r>
              <a:rPr lang="en-US" sz="2000" dirty="0">
                <a:latin typeface="Montserrat" pitchFamily="2" charset="77"/>
              </a:rPr>
              <a:t>Drive interest in UAFS as a first-choice institution and invest in innovative recruiting practices to ensure continued enrollment growth. </a:t>
            </a:r>
          </a:p>
          <a:p>
            <a:pPr>
              <a:lnSpc>
                <a:spcPct val="100000"/>
              </a:lnSpc>
              <a:spcBef>
                <a:spcPts val="0"/>
              </a:spcBef>
              <a:buClr>
                <a:schemeClr val="dk1"/>
              </a:buClr>
              <a:buSzPts val="2700"/>
              <a:buFont typeface="Montserrat Medium"/>
              <a:buNone/>
            </a:pPr>
            <a:endParaRPr lang="en-US" sz="3000" b="1" dirty="0">
              <a:latin typeface="Montserrat" pitchFamily="2" charset="77"/>
            </a:endParaRPr>
          </a:p>
        </p:txBody>
      </p:sp>
      <p:sp>
        <p:nvSpPr>
          <p:cNvPr id="7" name="TextBox 6">
            <a:extLst>
              <a:ext uri="{FF2B5EF4-FFF2-40B4-BE49-F238E27FC236}">
                <a16:creationId xmlns:a16="http://schemas.microsoft.com/office/drawing/2014/main" id="{AA00379B-B891-B501-A686-EC954EA66BE7}"/>
              </a:ext>
            </a:extLst>
          </p:cNvPr>
          <p:cNvSpPr txBox="1"/>
          <p:nvPr/>
        </p:nvSpPr>
        <p:spPr>
          <a:xfrm>
            <a:off x="828136" y="2391027"/>
            <a:ext cx="10567358" cy="3046988"/>
          </a:xfrm>
          <a:prstGeom prst="rect">
            <a:avLst/>
          </a:prstGeom>
          <a:noFill/>
        </p:spPr>
        <p:txBody>
          <a:bodyPr wrap="square" numCol="2" rtlCol="0">
            <a:spAutoFit/>
          </a:bodyPr>
          <a:lstStyle/>
          <a:p>
            <a:r>
              <a:rPr lang="en-US" sz="2800" b="1" u="sng" dirty="0">
                <a:solidFill>
                  <a:srgbClr val="0070C0"/>
                </a:solidFill>
                <a:latin typeface="Montserrat Medium" panose="00000600000000000000" pitchFamily="2" charset="0"/>
              </a:rPr>
              <a:t>FY 25 Objective</a:t>
            </a:r>
          </a:p>
          <a:p>
            <a:pPr marL="914400" lvl="1" indent="-457200">
              <a:buFont typeface="Arial" panose="020B0604020202020204" pitchFamily="34" charset="0"/>
              <a:buChar char="•"/>
            </a:pPr>
            <a:r>
              <a:rPr lang="en-US" sz="2000" dirty="0">
                <a:solidFill>
                  <a:srgbClr val="0070C0"/>
                </a:solidFill>
                <a:latin typeface="Montserrat Medium" panose="00000600000000000000" pitchFamily="2" charset="0"/>
              </a:rPr>
              <a:t>Continue to adjust and evolve recruitment marketing tactics, emphasizing proven and effective strategies.</a:t>
            </a:r>
          </a:p>
          <a:p>
            <a:endParaRPr lang="en-US" sz="2800" b="1" dirty="0">
              <a:solidFill>
                <a:srgbClr val="0070C0"/>
              </a:solidFill>
              <a:latin typeface="Montserrat Medium" panose="00000600000000000000" pitchFamily="2" charset="0"/>
            </a:endParaRPr>
          </a:p>
          <a:p>
            <a:endParaRPr lang="en-US" sz="2800" b="1" dirty="0">
              <a:solidFill>
                <a:srgbClr val="0070C0"/>
              </a:solidFill>
              <a:latin typeface="Montserrat Medium" panose="00000600000000000000" pitchFamily="2" charset="0"/>
            </a:endParaRPr>
          </a:p>
          <a:p>
            <a:endParaRPr lang="en-US" sz="2800" b="1" dirty="0">
              <a:solidFill>
                <a:srgbClr val="0070C0"/>
              </a:solidFill>
              <a:latin typeface="Montserrat Medium" panose="00000600000000000000" pitchFamily="2" charset="0"/>
            </a:endParaRPr>
          </a:p>
          <a:p>
            <a:r>
              <a:rPr lang="en-US" sz="2800" b="1" u="sng" dirty="0">
                <a:solidFill>
                  <a:srgbClr val="0070C0"/>
                </a:solidFill>
                <a:latin typeface="Montserrat Medium" panose="00000600000000000000" pitchFamily="2" charset="0"/>
              </a:rPr>
              <a:t>Results</a:t>
            </a:r>
          </a:p>
          <a:p>
            <a:pPr marL="914400" lvl="1" indent="-457200">
              <a:buFont typeface="Arial" panose="020B0604020202020204" pitchFamily="34" charset="0"/>
              <a:buChar char="•"/>
            </a:pPr>
            <a:r>
              <a:rPr lang="en-US" sz="2000" dirty="0">
                <a:solidFill>
                  <a:srgbClr val="0070C0"/>
                </a:solidFill>
                <a:latin typeface="Montserrat Medium" panose="00000600000000000000" pitchFamily="2" charset="0"/>
              </a:rPr>
              <a:t>Website (FY25)</a:t>
            </a:r>
          </a:p>
          <a:p>
            <a:pPr marL="1371600" lvl="2" indent="-457200">
              <a:buFont typeface="Arial" panose="020B0604020202020204" pitchFamily="34" charset="0"/>
              <a:buChar char="•"/>
            </a:pPr>
            <a:r>
              <a:rPr lang="en-US" sz="2000" dirty="0">
                <a:solidFill>
                  <a:srgbClr val="0070C0"/>
                </a:solidFill>
                <a:latin typeface="Montserrat Medium" panose="00000600000000000000" pitchFamily="2" charset="0"/>
              </a:rPr>
              <a:t>Sessions- 1,016,286</a:t>
            </a:r>
          </a:p>
          <a:p>
            <a:pPr marL="1371600" lvl="2" indent="-457200">
              <a:buFont typeface="Arial" panose="020B0604020202020204" pitchFamily="34" charset="0"/>
              <a:buChar char="•"/>
            </a:pPr>
            <a:r>
              <a:rPr lang="en-US" sz="2000" dirty="0">
                <a:solidFill>
                  <a:srgbClr val="0070C0"/>
                </a:solidFill>
                <a:latin typeface="Montserrat Medium" panose="00000600000000000000" pitchFamily="2" charset="0"/>
              </a:rPr>
              <a:t>RFI Ratio- TBD</a:t>
            </a:r>
          </a:p>
          <a:p>
            <a:pPr marL="1371600" lvl="2" indent="-457200">
              <a:buFont typeface="Arial" panose="020B0604020202020204" pitchFamily="34" charset="0"/>
              <a:buChar char="•"/>
            </a:pPr>
            <a:r>
              <a:rPr lang="en-US" sz="2000" dirty="0">
                <a:solidFill>
                  <a:srgbClr val="0070C0"/>
                </a:solidFill>
                <a:latin typeface="Montserrat Medium" panose="00000600000000000000" pitchFamily="2" charset="0"/>
              </a:rPr>
              <a:t>Avg. Search Position- 22.8</a:t>
            </a:r>
          </a:p>
          <a:p>
            <a:pPr marL="1371600" lvl="2" indent="-457200">
              <a:buFont typeface="Arial" panose="020B0604020202020204" pitchFamily="34" charset="0"/>
              <a:buChar char="•"/>
            </a:pPr>
            <a:r>
              <a:rPr lang="en-US" sz="2000" dirty="0" err="1">
                <a:solidFill>
                  <a:srgbClr val="0070C0"/>
                </a:solidFill>
                <a:latin typeface="Montserrat Medium" panose="00000600000000000000" pitchFamily="2" charset="0"/>
              </a:rPr>
              <a:t>ChatBot</a:t>
            </a:r>
            <a:r>
              <a:rPr lang="en-US" sz="2000" dirty="0">
                <a:solidFill>
                  <a:srgbClr val="0070C0"/>
                </a:solidFill>
                <a:latin typeface="Montserrat Medium" panose="00000600000000000000" pitchFamily="2" charset="0"/>
              </a:rPr>
              <a:t> Sessions- 10,506</a:t>
            </a:r>
          </a:p>
          <a:p>
            <a:pPr algn="ctr"/>
            <a:endParaRPr lang="en-US" sz="1300" dirty="0">
              <a:latin typeface="Montserrat" pitchFamily="2" charset="77"/>
            </a:endParaRPr>
          </a:p>
        </p:txBody>
      </p:sp>
      <p:sp>
        <p:nvSpPr>
          <p:cNvPr id="3" name="Title 2">
            <a:extLst>
              <a:ext uri="{FF2B5EF4-FFF2-40B4-BE49-F238E27FC236}">
                <a16:creationId xmlns:a16="http://schemas.microsoft.com/office/drawing/2014/main" id="{CA117F98-270E-AB29-E5FF-5EA9106D7145}"/>
              </a:ext>
              <a:ext uri="{C183D7F6-B498-43B3-948B-1728B52AA6E4}">
                <adec:decorative xmlns:adec="http://schemas.microsoft.com/office/drawing/2017/decorative" val="1"/>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pPr>
              <a:lnSpc>
                <a:spcPct val="100000"/>
              </a:lnSpc>
              <a:spcBef>
                <a:spcPts val="0"/>
              </a:spcBef>
            </a:pPr>
            <a:r>
              <a:rPr lang="en-US" dirty="0">
                <a:latin typeface="Montserrat" pitchFamily="2" charset="77"/>
              </a:rPr>
              <a:t>Drive interest in UAFS as a first-choice institution and invest in innovative recruiting practices to ensure continued enrollment growth. </a:t>
            </a:r>
          </a:p>
        </p:txBody>
      </p:sp>
    </p:spTree>
    <p:extLst>
      <p:ext uri="{BB962C8B-B14F-4D97-AF65-F5344CB8AC3E}">
        <p14:creationId xmlns:p14="http://schemas.microsoft.com/office/powerpoint/2010/main" val="3096011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0446CA-0F05-8C24-B65F-149D706C41F7}"/>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10" y="0"/>
            <a:ext cx="12191390" cy="6858342"/>
          </a:xfrm>
          <a:prstGeom prst="rect">
            <a:avLst/>
          </a:prstGeom>
        </p:spPr>
      </p:pic>
      <p:sp>
        <p:nvSpPr>
          <p:cNvPr id="6" name="Google Shape;11616;p482">
            <a:extLst>
              <a:ext uri="{FF2B5EF4-FFF2-40B4-BE49-F238E27FC236}">
                <a16:creationId xmlns:a16="http://schemas.microsoft.com/office/drawing/2014/main" id="{19A22C58-05C3-F4D6-85CB-09D3199A2827}"/>
              </a:ext>
            </a:extLst>
          </p:cNvPr>
          <p:cNvSpPr txBox="1">
            <a:spLocks/>
          </p:cNvSpPr>
          <p:nvPr/>
        </p:nvSpPr>
        <p:spPr>
          <a:xfrm>
            <a:off x="271151" y="1290294"/>
            <a:ext cx="11649693" cy="619125"/>
          </a:xfrm>
          <a:prstGeom prst="rect">
            <a:avLst/>
          </a:prstGeom>
          <a:noFill/>
          <a:ln>
            <a:noFill/>
          </a:ln>
        </p:spPr>
        <p:txBody>
          <a:bodyPr spcFirstLastPara="1" vert="horz" wrap="square" lIns="68575" tIns="34275" rIns="68575" bIns="3427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0"/>
              </a:spcBef>
              <a:buClr>
                <a:schemeClr val="dk1"/>
              </a:buClr>
              <a:buSzPts val="2700"/>
              <a:buFont typeface="Montserrat Medium"/>
              <a:buNone/>
            </a:pPr>
            <a:r>
              <a:rPr lang="en-US" sz="3000" b="1" dirty="0">
                <a:latin typeface="Montserrat" pitchFamily="2" charset="77"/>
              </a:rPr>
              <a:t>Strategic Plan 1.1</a:t>
            </a:r>
          </a:p>
          <a:p>
            <a:pPr>
              <a:lnSpc>
                <a:spcPct val="100000"/>
              </a:lnSpc>
              <a:spcBef>
                <a:spcPts val="0"/>
              </a:spcBef>
              <a:buClr>
                <a:schemeClr val="dk1"/>
              </a:buClr>
              <a:buSzPts val="2700"/>
              <a:buFont typeface="Montserrat Medium"/>
              <a:buNone/>
            </a:pPr>
            <a:r>
              <a:rPr lang="en-US" sz="2000" dirty="0">
                <a:latin typeface="Montserrat" pitchFamily="2" charset="77"/>
              </a:rPr>
              <a:t>Drive interest in UAFS as a first-choice institution and invest in innovative recruiting practices to ensure continued enrollment growth. </a:t>
            </a:r>
          </a:p>
          <a:p>
            <a:pPr>
              <a:lnSpc>
                <a:spcPct val="100000"/>
              </a:lnSpc>
              <a:spcBef>
                <a:spcPts val="0"/>
              </a:spcBef>
              <a:buClr>
                <a:schemeClr val="dk1"/>
              </a:buClr>
              <a:buSzPts val="2700"/>
              <a:buFont typeface="Montserrat Medium"/>
              <a:buNone/>
            </a:pPr>
            <a:endParaRPr lang="en-US" sz="3000" b="1" dirty="0">
              <a:latin typeface="Montserrat" pitchFamily="2" charset="77"/>
            </a:endParaRPr>
          </a:p>
        </p:txBody>
      </p:sp>
      <p:sp>
        <p:nvSpPr>
          <p:cNvPr id="7" name="TextBox 6">
            <a:extLst>
              <a:ext uri="{FF2B5EF4-FFF2-40B4-BE49-F238E27FC236}">
                <a16:creationId xmlns:a16="http://schemas.microsoft.com/office/drawing/2014/main" id="{AA00379B-B891-B501-A686-EC954EA66BE7}"/>
              </a:ext>
            </a:extLst>
          </p:cNvPr>
          <p:cNvSpPr txBox="1"/>
          <p:nvPr/>
        </p:nvSpPr>
        <p:spPr>
          <a:xfrm>
            <a:off x="526211" y="2002838"/>
            <a:ext cx="11205713" cy="5632311"/>
          </a:xfrm>
          <a:prstGeom prst="rect">
            <a:avLst/>
          </a:prstGeom>
          <a:noFill/>
        </p:spPr>
        <p:txBody>
          <a:bodyPr wrap="square" numCol="2" rtlCol="0">
            <a:spAutoFit/>
          </a:bodyPr>
          <a:lstStyle/>
          <a:p>
            <a:r>
              <a:rPr lang="en-US" sz="2800" b="1" u="sng" dirty="0">
                <a:solidFill>
                  <a:srgbClr val="0070C0"/>
                </a:solidFill>
                <a:latin typeface="Montserrat Medium" panose="00000600000000000000" pitchFamily="2" charset="0"/>
              </a:rPr>
              <a:t>FY 26 Objective</a:t>
            </a:r>
          </a:p>
          <a:p>
            <a:pPr marL="914400" lvl="1" indent="-457200">
              <a:buFont typeface="Arial" panose="020B0604020202020204" pitchFamily="34" charset="0"/>
              <a:buChar char="•"/>
            </a:pPr>
            <a:r>
              <a:rPr lang="en-US" sz="2000" dirty="0">
                <a:solidFill>
                  <a:srgbClr val="0070C0"/>
                </a:solidFill>
                <a:latin typeface="Montserrat Medium" panose="00000600000000000000" pitchFamily="2" charset="0"/>
              </a:rPr>
              <a:t>Continue the evolution of the recruitment marketing strategies. Aside from the current tactics, additional emphasis will be placed on RFI Forms, Slate Events, and </a:t>
            </a:r>
            <a:r>
              <a:rPr lang="en-US" sz="2000" dirty="0" err="1">
                <a:solidFill>
                  <a:srgbClr val="0070C0"/>
                </a:solidFill>
                <a:latin typeface="Montserrat Medium" panose="00000600000000000000" pitchFamily="2" charset="0"/>
              </a:rPr>
              <a:t>ChatBot</a:t>
            </a:r>
            <a:r>
              <a:rPr lang="en-US" sz="2000" dirty="0">
                <a:solidFill>
                  <a:srgbClr val="0070C0"/>
                </a:solidFill>
                <a:latin typeface="Montserrat Medium" panose="00000600000000000000" pitchFamily="2" charset="0"/>
              </a:rPr>
              <a:t> data. This information will lead to a better understanding of conversion tactics. Furthermore, landing page optimization will continue with a goal to affect Average Search Position.</a:t>
            </a:r>
          </a:p>
          <a:p>
            <a:pPr marL="0" lvl="1" indent="-457200">
              <a:buFont typeface="Arial" panose="020B0604020202020204" pitchFamily="34" charset="0"/>
              <a:buChar char="•"/>
            </a:pPr>
            <a:endParaRPr lang="en-US" sz="2800" b="1" dirty="0">
              <a:solidFill>
                <a:srgbClr val="0070C0"/>
              </a:solidFill>
              <a:latin typeface="Montserrat Medium" panose="00000600000000000000" pitchFamily="2" charset="0"/>
            </a:endParaRPr>
          </a:p>
          <a:p>
            <a:pPr marL="0" lvl="1" indent="-457200">
              <a:buFont typeface="Arial" panose="020B0604020202020204" pitchFamily="34" charset="0"/>
              <a:buChar char="•"/>
            </a:pPr>
            <a:endParaRPr lang="en-US" sz="2800" b="1" dirty="0">
              <a:solidFill>
                <a:srgbClr val="0070C0"/>
              </a:solidFill>
              <a:latin typeface="Montserrat Medium" panose="00000600000000000000" pitchFamily="2" charset="0"/>
            </a:endParaRPr>
          </a:p>
          <a:p>
            <a:pPr marL="0" lvl="1" indent="-457200">
              <a:buFont typeface="Arial" panose="020B0604020202020204" pitchFamily="34" charset="0"/>
              <a:buChar char="•"/>
            </a:pPr>
            <a:endParaRPr lang="en-US" sz="2800" b="1" dirty="0">
              <a:solidFill>
                <a:srgbClr val="0070C0"/>
              </a:solidFill>
              <a:latin typeface="Montserrat Medium" panose="00000600000000000000" pitchFamily="2" charset="0"/>
            </a:endParaRPr>
          </a:p>
          <a:p>
            <a:pPr marL="0" lvl="1" indent="-457200">
              <a:buFont typeface="Arial" panose="020B0604020202020204" pitchFamily="34" charset="0"/>
              <a:buChar char="•"/>
            </a:pPr>
            <a:endParaRPr lang="en-US" sz="2800" b="1" dirty="0">
              <a:solidFill>
                <a:srgbClr val="0070C0"/>
              </a:solidFill>
              <a:latin typeface="Montserrat Medium" panose="00000600000000000000" pitchFamily="2" charset="0"/>
            </a:endParaRPr>
          </a:p>
          <a:p>
            <a:pPr marL="0" lvl="1"/>
            <a:r>
              <a:rPr lang="en-US" sz="2800" b="1" u="sng" dirty="0">
                <a:solidFill>
                  <a:srgbClr val="0070C0"/>
                </a:solidFill>
                <a:latin typeface="Montserrat Medium" panose="00000600000000000000" pitchFamily="2" charset="0"/>
              </a:rPr>
              <a:t>Goals</a:t>
            </a:r>
          </a:p>
          <a:p>
            <a:pPr marL="914400" lvl="1" indent="-457200">
              <a:buFont typeface="Arial" panose="020B0604020202020204" pitchFamily="34" charset="0"/>
              <a:buChar char="•"/>
            </a:pPr>
            <a:r>
              <a:rPr lang="en-US" sz="2000" dirty="0">
                <a:solidFill>
                  <a:srgbClr val="0070C0"/>
                </a:solidFill>
                <a:latin typeface="Montserrat Medium" panose="00000600000000000000" pitchFamily="2" charset="0"/>
              </a:rPr>
              <a:t>Website (FY25)</a:t>
            </a:r>
          </a:p>
          <a:p>
            <a:pPr marL="1371600" lvl="2" indent="-457200">
              <a:buFont typeface="Arial" panose="020B0604020202020204" pitchFamily="34" charset="0"/>
              <a:buChar char="•"/>
            </a:pPr>
            <a:r>
              <a:rPr lang="en-US" sz="2000" dirty="0">
                <a:solidFill>
                  <a:srgbClr val="0070C0"/>
                </a:solidFill>
                <a:latin typeface="Montserrat Medium" panose="00000600000000000000" pitchFamily="2" charset="0"/>
              </a:rPr>
              <a:t>Sessions- 1,000,000</a:t>
            </a:r>
          </a:p>
          <a:p>
            <a:pPr marL="1371600" lvl="2" indent="-457200">
              <a:buFont typeface="Arial" panose="020B0604020202020204" pitchFamily="34" charset="0"/>
              <a:buChar char="•"/>
            </a:pPr>
            <a:r>
              <a:rPr lang="en-US" sz="2000" dirty="0">
                <a:solidFill>
                  <a:srgbClr val="0070C0"/>
                </a:solidFill>
                <a:latin typeface="Montserrat Medium" panose="00000600000000000000" pitchFamily="2" charset="0"/>
              </a:rPr>
              <a:t>Slate Events- 250,000</a:t>
            </a:r>
          </a:p>
          <a:p>
            <a:pPr marL="1371600" lvl="2" indent="-457200">
              <a:buFont typeface="Arial" panose="020B0604020202020204" pitchFamily="34" charset="0"/>
              <a:buChar char="•"/>
            </a:pPr>
            <a:r>
              <a:rPr lang="en-US" sz="2000" dirty="0">
                <a:solidFill>
                  <a:srgbClr val="0070C0"/>
                </a:solidFill>
                <a:latin typeface="Montserrat Medium" panose="00000600000000000000" pitchFamily="2" charset="0"/>
              </a:rPr>
              <a:t>RFI Forms- 20,000</a:t>
            </a:r>
          </a:p>
          <a:p>
            <a:pPr marL="1371600" lvl="2" indent="-457200">
              <a:buFont typeface="Arial" panose="020B0604020202020204" pitchFamily="34" charset="0"/>
              <a:buChar char="•"/>
            </a:pPr>
            <a:r>
              <a:rPr lang="en-US" sz="2000" dirty="0" err="1">
                <a:solidFill>
                  <a:srgbClr val="0070C0"/>
                </a:solidFill>
                <a:latin typeface="Montserrat Medium" panose="00000600000000000000" pitchFamily="2" charset="0"/>
              </a:rPr>
              <a:t>ChatBot</a:t>
            </a:r>
            <a:r>
              <a:rPr lang="en-US" sz="2000" dirty="0">
                <a:solidFill>
                  <a:srgbClr val="0070C0"/>
                </a:solidFill>
                <a:latin typeface="Montserrat Medium" panose="00000600000000000000" pitchFamily="2" charset="0"/>
              </a:rPr>
              <a:t> Sessions- 12,000</a:t>
            </a:r>
          </a:p>
          <a:p>
            <a:pPr marL="1714500" lvl="3" indent="-342900">
              <a:buFont typeface="Arial" panose="020B0604020202020204" pitchFamily="34" charset="0"/>
              <a:buChar char="•"/>
            </a:pPr>
            <a:r>
              <a:rPr lang="en-US" sz="2000" dirty="0">
                <a:solidFill>
                  <a:srgbClr val="0070C0"/>
                </a:solidFill>
                <a:latin typeface="Montserrat Medium" panose="00000600000000000000" pitchFamily="2" charset="0"/>
              </a:rPr>
              <a:t>	Baselines to be set</a:t>
            </a:r>
          </a:p>
          <a:p>
            <a:pPr marL="2743200" lvl="5" indent="-457200">
              <a:buFont typeface="Courier New" panose="02070309020205020404" pitchFamily="49" charset="0"/>
              <a:buChar char="o"/>
            </a:pPr>
            <a:r>
              <a:rPr lang="en-US" sz="1600" dirty="0">
                <a:solidFill>
                  <a:srgbClr val="0070C0"/>
                </a:solidFill>
                <a:latin typeface="Montserrat Medium" panose="00000600000000000000" pitchFamily="2" charset="0"/>
              </a:rPr>
              <a:t>Messages Sent</a:t>
            </a:r>
          </a:p>
          <a:p>
            <a:pPr marL="2743200" lvl="5" indent="-457200">
              <a:buFont typeface="Courier New" panose="02070309020205020404" pitchFamily="49" charset="0"/>
              <a:buChar char="o"/>
            </a:pPr>
            <a:r>
              <a:rPr lang="en-US" sz="1600" dirty="0">
                <a:solidFill>
                  <a:srgbClr val="0070C0"/>
                </a:solidFill>
                <a:latin typeface="Montserrat Medium" panose="00000600000000000000" pitchFamily="2" charset="0"/>
              </a:rPr>
              <a:t>“Thumbs Up” Rating</a:t>
            </a:r>
          </a:p>
          <a:p>
            <a:pPr marL="2743200" lvl="5" indent="-457200">
              <a:buFont typeface="Courier New" panose="02070309020205020404" pitchFamily="49" charset="0"/>
              <a:buChar char="o"/>
            </a:pPr>
            <a:r>
              <a:rPr lang="en-US" sz="1600" dirty="0">
                <a:solidFill>
                  <a:srgbClr val="0070C0"/>
                </a:solidFill>
                <a:latin typeface="Montserrat Medium" panose="00000600000000000000" pitchFamily="2" charset="0"/>
              </a:rPr>
              <a:t>Hours of Time Saved</a:t>
            </a:r>
          </a:p>
          <a:p>
            <a:pPr marL="2743200" lvl="5" indent="-457200">
              <a:buFont typeface="Courier New" panose="02070309020205020404" pitchFamily="49" charset="0"/>
              <a:buChar char="o"/>
            </a:pPr>
            <a:r>
              <a:rPr lang="en-US" sz="1600" dirty="0">
                <a:solidFill>
                  <a:srgbClr val="0070C0"/>
                </a:solidFill>
                <a:latin typeface="Montserrat Medium" panose="00000600000000000000" pitchFamily="2" charset="0"/>
              </a:rPr>
              <a:t>Avg. Response Time</a:t>
            </a:r>
          </a:p>
          <a:p>
            <a:pPr marL="2743200" lvl="5" indent="-457200">
              <a:buFont typeface="Courier New" panose="02070309020205020404" pitchFamily="49" charset="0"/>
              <a:buChar char="o"/>
            </a:pPr>
            <a:r>
              <a:rPr lang="en-US" sz="1600" dirty="0">
                <a:solidFill>
                  <a:srgbClr val="0070C0"/>
                </a:solidFill>
                <a:latin typeface="Montserrat Medium" panose="00000600000000000000" pitchFamily="2" charset="0"/>
              </a:rPr>
              <a:t>Conversations</a:t>
            </a:r>
          </a:p>
          <a:p>
            <a:pPr marL="2743200" lvl="5" indent="-457200">
              <a:buFont typeface="Courier New" panose="02070309020205020404" pitchFamily="49" charset="0"/>
              <a:buChar char="o"/>
            </a:pPr>
            <a:r>
              <a:rPr lang="en-US" sz="1600" dirty="0">
                <a:solidFill>
                  <a:srgbClr val="0070C0"/>
                </a:solidFill>
                <a:latin typeface="Montserrat Medium" panose="00000600000000000000" pitchFamily="2" charset="0"/>
              </a:rPr>
              <a:t>Top Topics</a:t>
            </a:r>
            <a:endParaRPr lang="en-US" sz="1600" dirty="0">
              <a:latin typeface="Montserrat" pitchFamily="2" charset="77"/>
            </a:endParaRPr>
          </a:p>
        </p:txBody>
      </p:sp>
      <p:sp>
        <p:nvSpPr>
          <p:cNvPr id="5" name="Title 4">
            <a:extLst>
              <a:ext uri="{FF2B5EF4-FFF2-40B4-BE49-F238E27FC236}">
                <a16:creationId xmlns:a16="http://schemas.microsoft.com/office/drawing/2014/main" id="{DAF6CDAC-7F57-270F-9CE2-8F71C3C179FD}"/>
              </a:ext>
              <a:ext uri="{C183D7F6-B498-43B3-948B-1728B52AA6E4}">
                <adec:decorative xmlns:adec="http://schemas.microsoft.com/office/drawing/2017/decorative" val="1"/>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pPr>
              <a:lnSpc>
                <a:spcPct val="100000"/>
              </a:lnSpc>
              <a:spcBef>
                <a:spcPts val="0"/>
              </a:spcBef>
            </a:pPr>
            <a:r>
              <a:rPr lang="en-US" dirty="0">
                <a:latin typeface="Montserrat" pitchFamily="2" charset="77"/>
              </a:rPr>
              <a:t>Drive interest in UAFS as a first-choice institution and invest in innovative recruiting practices to ensure continued enrollment growth. </a:t>
            </a:r>
          </a:p>
        </p:txBody>
      </p:sp>
    </p:spTree>
    <p:extLst>
      <p:ext uri="{BB962C8B-B14F-4D97-AF65-F5344CB8AC3E}">
        <p14:creationId xmlns:p14="http://schemas.microsoft.com/office/powerpoint/2010/main" val="1973985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0446CA-0F05-8C24-B65F-149D706C41F7}"/>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10" y="0"/>
            <a:ext cx="12191390" cy="6858342"/>
          </a:xfrm>
          <a:prstGeom prst="rect">
            <a:avLst/>
          </a:prstGeom>
        </p:spPr>
      </p:pic>
      <p:sp>
        <p:nvSpPr>
          <p:cNvPr id="6" name="Google Shape;11616;p482">
            <a:extLst>
              <a:ext uri="{FF2B5EF4-FFF2-40B4-BE49-F238E27FC236}">
                <a16:creationId xmlns:a16="http://schemas.microsoft.com/office/drawing/2014/main" id="{19A22C58-05C3-F4D6-85CB-09D3199A2827}"/>
              </a:ext>
            </a:extLst>
          </p:cNvPr>
          <p:cNvSpPr txBox="1">
            <a:spLocks/>
          </p:cNvSpPr>
          <p:nvPr/>
        </p:nvSpPr>
        <p:spPr>
          <a:xfrm>
            <a:off x="271150" y="1206404"/>
            <a:ext cx="11649693" cy="619125"/>
          </a:xfrm>
          <a:prstGeom prst="rect">
            <a:avLst/>
          </a:prstGeom>
          <a:noFill/>
          <a:ln>
            <a:noFill/>
          </a:ln>
        </p:spPr>
        <p:txBody>
          <a:bodyPr spcFirstLastPara="1" vert="horz" wrap="square" lIns="68575" tIns="34275" rIns="68575" bIns="3427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0"/>
              </a:spcBef>
              <a:buClr>
                <a:schemeClr val="dk1"/>
              </a:buClr>
              <a:buSzPts val="2700"/>
              <a:buFont typeface="Montserrat Medium"/>
              <a:buNone/>
            </a:pPr>
            <a:r>
              <a:rPr lang="en-US" sz="3000" b="1" dirty="0">
                <a:latin typeface="Montserrat" pitchFamily="2" charset="77"/>
              </a:rPr>
              <a:t>Strategic Plan 1.4</a:t>
            </a:r>
          </a:p>
          <a:p>
            <a:pPr>
              <a:lnSpc>
                <a:spcPct val="100000"/>
              </a:lnSpc>
              <a:spcBef>
                <a:spcPts val="0"/>
              </a:spcBef>
              <a:buClr>
                <a:schemeClr val="dk1"/>
              </a:buClr>
              <a:buSzPts val="2700"/>
              <a:buFont typeface="Montserrat Medium"/>
              <a:buNone/>
            </a:pPr>
            <a:r>
              <a:rPr lang="en-US" sz="2000" dirty="0">
                <a:latin typeface="Montserrat" pitchFamily="2" charset="77"/>
              </a:rPr>
              <a:t>Optimize comprehensive institutional and private aid practices to ensure a UAFS education is accessible to all. </a:t>
            </a:r>
            <a:endParaRPr lang="en-US" sz="3000" b="1" dirty="0">
              <a:latin typeface="Montserrat" pitchFamily="2" charset="77"/>
            </a:endParaRPr>
          </a:p>
        </p:txBody>
      </p:sp>
      <p:sp>
        <p:nvSpPr>
          <p:cNvPr id="7" name="TextBox 6">
            <a:extLst>
              <a:ext uri="{FF2B5EF4-FFF2-40B4-BE49-F238E27FC236}">
                <a16:creationId xmlns:a16="http://schemas.microsoft.com/office/drawing/2014/main" id="{AA00379B-B891-B501-A686-EC954EA66BE7}"/>
              </a:ext>
            </a:extLst>
          </p:cNvPr>
          <p:cNvSpPr txBox="1"/>
          <p:nvPr/>
        </p:nvSpPr>
        <p:spPr>
          <a:xfrm>
            <a:off x="974785" y="2391027"/>
            <a:ext cx="10239555" cy="3970318"/>
          </a:xfrm>
          <a:prstGeom prst="rect">
            <a:avLst/>
          </a:prstGeom>
          <a:noFill/>
        </p:spPr>
        <p:txBody>
          <a:bodyPr wrap="square" numCol="2" rtlCol="0">
            <a:spAutoFit/>
          </a:bodyPr>
          <a:lstStyle/>
          <a:p>
            <a:r>
              <a:rPr lang="en-US" sz="2400" b="1" u="sng" dirty="0">
                <a:solidFill>
                  <a:srgbClr val="0070C0"/>
                </a:solidFill>
                <a:latin typeface="Montserrat Medium" panose="00000600000000000000" pitchFamily="2" charset="0"/>
              </a:rPr>
              <a:t>FY 25 Objective</a:t>
            </a:r>
          </a:p>
          <a:p>
            <a:pPr marL="914400" lvl="1" indent="-457200">
              <a:buFont typeface="Arial" panose="020B0604020202020204" pitchFamily="34" charset="0"/>
              <a:buChar char="•"/>
            </a:pPr>
            <a:r>
              <a:rPr lang="en-US" sz="2000" dirty="0">
                <a:solidFill>
                  <a:srgbClr val="0070C0"/>
                </a:solidFill>
                <a:latin typeface="Montserrat Medium" panose="00000600000000000000" pitchFamily="2" charset="0"/>
              </a:rPr>
              <a:t>Optimize the deployment of UAFS Foundation student aid mechanisms.</a:t>
            </a:r>
          </a:p>
          <a:p>
            <a:pPr lvl="1"/>
            <a:endParaRPr lang="en-US" sz="2400" b="1" dirty="0">
              <a:solidFill>
                <a:srgbClr val="0070C0"/>
              </a:solidFill>
              <a:latin typeface="Montserrat Medium" panose="00000600000000000000" pitchFamily="2" charset="0"/>
            </a:endParaRPr>
          </a:p>
          <a:p>
            <a:endParaRPr lang="en-US" sz="2400" b="1" dirty="0">
              <a:solidFill>
                <a:srgbClr val="0070C0"/>
              </a:solidFill>
              <a:latin typeface="Montserrat Medium" panose="00000600000000000000" pitchFamily="2" charset="0"/>
            </a:endParaRPr>
          </a:p>
          <a:p>
            <a:endParaRPr lang="en-US" sz="2400" b="1" dirty="0">
              <a:solidFill>
                <a:srgbClr val="0070C0"/>
              </a:solidFill>
              <a:latin typeface="Montserrat Medium" panose="00000600000000000000" pitchFamily="2" charset="0"/>
            </a:endParaRPr>
          </a:p>
          <a:p>
            <a:endParaRPr lang="en-US" sz="2400" b="1" dirty="0">
              <a:solidFill>
                <a:srgbClr val="0070C0"/>
              </a:solidFill>
              <a:latin typeface="Montserrat Medium" panose="00000600000000000000" pitchFamily="2" charset="0"/>
            </a:endParaRPr>
          </a:p>
          <a:p>
            <a:endParaRPr lang="en-US" sz="2400" b="1" dirty="0">
              <a:solidFill>
                <a:srgbClr val="0070C0"/>
              </a:solidFill>
              <a:latin typeface="Montserrat Medium" panose="00000600000000000000" pitchFamily="2" charset="0"/>
            </a:endParaRPr>
          </a:p>
          <a:p>
            <a:endParaRPr lang="en-US" sz="2400" b="1" u="sng" dirty="0">
              <a:solidFill>
                <a:srgbClr val="0070C0"/>
              </a:solidFill>
              <a:latin typeface="Montserrat Medium" panose="00000600000000000000" pitchFamily="2" charset="0"/>
            </a:endParaRPr>
          </a:p>
          <a:p>
            <a:endParaRPr lang="en-US" sz="2400" b="1" u="sng" dirty="0">
              <a:solidFill>
                <a:srgbClr val="0070C0"/>
              </a:solidFill>
              <a:latin typeface="Montserrat Medium" panose="00000600000000000000" pitchFamily="2" charset="0"/>
            </a:endParaRPr>
          </a:p>
          <a:p>
            <a:r>
              <a:rPr lang="en-US" sz="2400" b="1" u="sng" dirty="0">
                <a:solidFill>
                  <a:srgbClr val="0070C0"/>
                </a:solidFill>
                <a:latin typeface="Montserrat Medium" panose="00000600000000000000" pitchFamily="2" charset="0"/>
              </a:rPr>
              <a:t>Results</a:t>
            </a:r>
          </a:p>
          <a:p>
            <a:pPr marL="914400" lvl="1" indent="-457200">
              <a:buFont typeface="Arial" panose="020B0604020202020204" pitchFamily="34" charset="0"/>
              <a:buChar char="•"/>
            </a:pPr>
            <a:r>
              <a:rPr lang="en-US" dirty="0">
                <a:solidFill>
                  <a:srgbClr val="0070C0"/>
                </a:solidFill>
                <a:latin typeface="Montserrat Medium" panose="00000600000000000000" pitchFamily="2" charset="0"/>
              </a:rPr>
              <a:t>Scholarships</a:t>
            </a:r>
          </a:p>
          <a:p>
            <a:pPr marL="1371600" lvl="2" indent="-457200">
              <a:buFont typeface="Arial" panose="020B0604020202020204" pitchFamily="34" charset="0"/>
              <a:buChar char="•"/>
            </a:pPr>
            <a:r>
              <a:rPr lang="en-US" dirty="0">
                <a:solidFill>
                  <a:srgbClr val="0070C0"/>
                </a:solidFill>
                <a:latin typeface="Montserrat Medium" panose="00000600000000000000" pitchFamily="2" charset="0"/>
              </a:rPr>
              <a:t>Available- $4,076,513</a:t>
            </a:r>
          </a:p>
          <a:p>
            <a:pPr marL="1371600" lvl="2" indent="-457200">
              <a:buFont typeface="Arial" panose="020B0604020202020204" pitchFamily="34" charset="0"/>
              <a:buChar char="•"/>
            </a:pPr>
            <a:r>
              <a:rPr lang="en-US" dirty="0">
                <a:solidFill>
                  <a:srgbClr val="0070C0"/>
                </a:solidFill>
                <a:latin typeface="Montserrat Medium" panose="00000600000000000000" pitchFamily="2" charset="0"/>
              </a:rPr>
              <a:t>Awarded- $3,146,742</a:t>
            </a:r>
          </a:p>
          <a:p>
            <a:pPr marL="1371600" lvl="2" indent="-457200">
              <a:buFont typeface="Arial" panose="020B0604020202020204" pitchFamily="34" charset="0"/>
              <a:buChar char="•"/>
            </a:pPr>
            <a:r>
              <a:rPr lang="en-US" dirty="0">
                <a:solidFill>
                  <a:srgbClr val="0070C0"/>
                </a:solidFill>
                <a:latin typeface="Montserrat Medium" panose="00000600000000000000" pitchFamily="2" charset="0"/>
              </a:rPr>
              <a:t>Percent- 77%</a:t>
            </a:r>
          </a:p>
          <a:p>
            <a:pPr marL="914400" lvl="1" indent="-457200">
              <a:buFont typeface="Arial" panose="020B0604020202020204" pitchFamily="34" charset="0"/>
              <a:buChar char="•"/>
            </a:pPr>
            <a:r>
              <a:rPr lang="en-US" dirty="0">
                <a:solidFill>
                  <a:srgbClr val="0070C0"/>
                </a:solidFill>
                <a:latin typeface="Montserrat Medium" panose="00000600000000000000" pitchFamily="2" charset="0"/>
              </a:rPr>
              <a:t>Students Awarded- 1,937</a:t>
            </a:r>
          </a:p>
          <a:p>
            <a:pPr marL="1371600" lvl="2" indent="-457200">
              <a:buFont typeface="Arial" panose="020B0604020202020204" pitchFamily="34" charset="0"/>
              <a:buChar char="•"/>
            </a:pPr>
            <a:r>
              <a:rPr lang="en-US" dirty="0">
                <a:solidFill>
                  <a:srgbClr val="0070C0"/>
                </a:solidFill>
                <a:latin typeface="Montserrat Medium" panose="00000600000000000000" pitchFamily="2" charset="0"/>
              </a:rPr>
              <a:t>Average Amount- $1,625</a:t>
            </a:r>
          </a:p>
          <a:p>
            <a:pPr marL="914400" lvl="1" indent="-457200">
              <a:buFont typeface="Arial" panose="020B0604020202020204" pitchFamily="34" charset="0"/>
              <a:buChar char="•"/>
            </a:pPr>
            <a:r>
              <a:rPr lang="en-US" dirty="0">
                <a:solidFill>
                  <a:srgbClr val="0070C0"/>
                </a:solidFill>
                <a:latin typeface="Montserrat Medium" panose="00000600000000000000" pitchFamily="2" charset="0"/>
              </a:rPr>
              <a:t>New Scholarships- 4</a:t>
            </a:r>
          </a:p>
          <a:p>
            <a:pPr marL="1371600" lvl="2" indent="-457200">
              <a:buFont typeface="Arial" panose="020B0604020202020204" pitchFamily="34" charset="0"/>
              <a:buChar char="•"/>
            </a:pPr>
            <a:r>
              <a:rPr lang="en-US" dirty="0">
                <a:solidFill>
                  <a:srgbClr val="0070C0"/>
                </a:solidFill>
                <a:latin typeface="Montserrat Medium" panose="00000600000000000000" pitchFamily="2" charset="0"/>
              </a:rPr>
              <a:t>Amount- $608,929</a:t>
            </a:r>
          </a:p>
          <a:p>
            <a:pPr algn="ctr"/>
            <a:endParaRPr lang="en-US" sz="1200" dirty="0">
              <a:latin typeface="Montserrat" pitchFamily="2" charset="77"/>
            </a:endParaRPr>
          </a:p>
        </p:txBody>
      </p:sp>
      <p:sp>
        <p:nvSpPr>
          <p:cNvPr id="3" name="Title 2">
            <a:extLst>
              <a:ext uri="{FF2B5EF4-FFF2-40B4-BE49-F238E27FC236}">
                <a16:creationId xmlns:a16="http://schemas.microsoft.com/office/drawing/2014/main" id="{54A08E30-7C84-9FCF-748E-AEBAD663EB2D}"/>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pPr>
              <a:lnSpc>
                <a:spcPct val="100000"/>
              </a:lnSpc>
              <a:spcBef>
                <a:spcPts val="0"/>
              </a:spcBef>
            </a:pPr>
            <a:r>
              <a:rPr lang="en-US" dirty="0">
                <a:latin typeface="Montserrat" pitchFamily="2" charset="77"/>
              </a:rPr>
              <a:t>Optimize comprehensive institutional and private aid practices to ensure a UAFS education is accessible to all. </a:t>
            </a:r>
            <a:endParaRPr lang="en-US" sz="8000" b="1" dirty="0">
              <a:latin typeface="Montserrat" pitchFamily="2" charset="77"/>
            </a:endParaRPr>
          </a:p>
        </p:txBody>
      </p:sp>
    </p:spTree>
    <p:extLst>
      <p:ext uri="{BB962C8B-B14F-4D97-AF65-F5344CB8AC3E}">
        <p14:creationId xmlns:p14="http://schemas.microsoft.com/office/powerpoint/2010/main" val="839653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0446CA-0F05-8C24-B65F-149D706C41F7}"/>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10" y="0"/>
            <a:ext cx="12191390" cy="6858342"/>
          </a:xfrm>
          <a:prstGeom prst="rect">
            <a:avLst/>
          </a:prstGeom>
        </p:spPr>
      </p:pic>
      <p:sp>
        <p:nvSpPr>
          <p:cNvPr id="6" name="Google Shape;11616;p482">
            <a:extLst>
              <a:ext uri="{FF2B5EF4-FFF2-40B4-BE49-F238E27FC236}">
                <a16:creationId xmlns:a16="http://schemas.microsoft.com/office/drawing/2014/main" id="{19A22C58-05C3-F4D6-85CB-09D3199A2827}"/>
              </a:ext>
            </a:extLst>
          </p:cNvPr>
          <p:cNvSpPr txBox="1">
            <a:spLocks/>
          </p:cNvSpPr>
          <p:nvPr/>
        </p:nvSpPr>
        <p:spPr>
          <a:xfrm>
            <a:off x="271150" y="1206404"/>
            <a:ext cx="11649693" cy="619125"/>
          </a:xfrm>
          <a:prstGeom prst="rect">
            <a:avLst/>
          </a:prstGeom>
          <a:noFill/>
          <a:ln>
            <a:noFill/>
          </a:ln>
        </p:spPr>
        <p:txBody>
          <a:bodyPr spcFirstLastPara="1" vert="horz" wrap="square" lIns="68575" tIns="34275" rIns="68575" bIns="3427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0"/>
              </a:spcBef>
              <a:buClr>
                <a:schemeClr val="dk1"/>
              </a:buClr>
              <a:buSzPts val="2700"/>
              <a:buFont typeface="Montserrat Medium"/>
              <a:buNone/>
            </a:pPr>
            <a:r>
              <a:rPr lang="en-US" sz="3000" b="1" dirty="0">
                <a:latin typeface="Montserrat" pitchFamily="2" charset="77"/>
              </a:rPr>
              <a:t>Strategic Plan 1.4</a:t>
            </a:r>
          </a:p>
          <a:p>
            <a:pPr>
              <a:lnSpc>
                <a:spcPct val="100000"/>
              </a:lnSpc>
              <a:spcBef>
                <a:spcPts val="0"/>
              </a:spcBef>
              <a:buClr>
                <a:schemeClr val="dk1"/>
              </a:buClr>
              <a:buSzPts val="2700"/>
              <a:buFont typeface="Montserrat Medium"/>
              <a:buNone/>
            </a:pPr>
            <a:r>
              <a:rPr lang="en-US" sz="2000" dirty="0">
                <a:latin typeface="Montserrat" pitchFamily="2" charset="77"/>
              </a:rPr>
              <a:t>Optimize comprehensive institutional and private aid practices to ensure a UAFS education is accessible to all. </a:t>
            </a:r>
            <a:endParaRPr lang="en-US" sz="3000" b="1" dirty="0">
              <a:latin typeface="Montserrat" pitchFamily="2" charset="77"/>
            </a:endParaRPr>
          </a:p>
        </p:txBody>
      </p:sp>
      <p:sp>
        <p:nvSpPr>
          <p:cNvPr id="7" name="TextBox 6">
            <a:extLst>
              <a:ext uri="{FF2B5EF4-FFF2-40B4-BE49-F238E27FC236}">
                <a16:creationId xmlns:a16="http://schemas.microsoft.com/office/drawing/2014/main" id="{AA00379B-B891-B501-A686-EC954EA66BE7}"/>
              </a:ext>
            </a:extLst>
          </p:cNvPr>
          <p:cNvSpPr txBox="1"/>
          <p:nvPr/>
        </p:nvSpPr>
        <p:spPr>
          <a:xfrm>
            <a:off x="1009291" y="2391027"/>
            <a:ext cx="10205049" cy="3046988"/>
          </a:xfrm>
          <a:prstGeom prst="rect">
            <a:avLst/>
          </a:prstGeom>
          <a:noFill/>
        </p:spPr>
        <p:txBody>
          <a:bodyPr wrap="square" numCol="2" rtlCol="0">
            <a:spAutoFit/>
          </a:bodyPr>
          <a:lstStyle/>
          <a:p>
            <a:r>
              <a:rPr lang="en-US" sz="2400" b="1" u="sng" dirty="0">
                <a:solidFill>
                  <a:srgbClr val="0070C0"/>
                </a:solidFill>
                <a:latin typeface="Montserrat Medium" panose="00000600000000000000" pitchFamily="2" charset="0"/>
              </a:rPr>
              <a:t>FY 26 Objective</a:t>
            </a:r>
          </a:p>
          <a:p>
            <a:pPr marL="914400" lvl="1" indent="-457200">
              <a:buFont typeface="Arial" panose="020B0604020202020204" pitchFamily="34" charset="0"/>
              <a:buChar char="•"/>
            </a:pPr>
            <a:r>
              <a:rPr lang="en-US" dirty="0">
                <a:solidFill>
                  <a:srgbClr val="0070C0"/>
                </a:solidFill>
                <a:latin typeface="Montserrat Medium" panose="00000600000000000000" pitchFamily="2" charset="0"/>
              </a:rPr>
              <a:t>Increase the volume of UAFS Foundation aid and align with strategies to maximize comprehensive aid leveraging.</a:t>
            </a:r>
            <a:endParaRPr lang="en-US" sz="2400" b="1" dirty="0">
              <a:solidFill>
                <a:srgbClr val="0070C0"/>
              </a:solidFill>
              <a:latin typeface="Montserrat Medium" panose="00000600000000000000" pitchFamily="2" charset="0"/>
            </a:endParaRPr>
          </a:p>
          <a:p>
            <a:endParaRPr lang="en-US" sz="2400" b="1" dirty="0">
              <a:solidFill>
                <a:srgbClr val="0070C0"/>
              </a:solidFill>
              <a:latin typeface="Montserrat Medium" panose="00000600000000000000" pitchFamily="2" charset="0"/>
            </a:endParaRPr>
          </a:p>
          <a:p>
            <a:endParaRPr lang="en-US" sz="2400" b="1" dirty="0">
              <a:solidFill>
                <a:srgbClr val="0070C0"/>
              </a:solidFill>
              <a:latin typeface="Montserrat Medium" panose="00000600000000000000" pitchFamily="2" charset="0"/>
            </a:endParaRPr>
          </a:p>
          <a:p>
            <a:endParaRPr lang="en-US" sz="2400" b="1" dirty="0">
              <a:solidFill>
                <a:srgbClr val="0070C0"/>
              </a:solidFill>
              <a:latin typeface="Montserrat Medium" panose="00000600000000000000" pitchFamily="2" charset="0"/>
            </a:endParaRPr>
          </a:p>
          <a:p>
            <a:endParaRPr lang="en-US" sz="2400" b="1" u="sng" dirty="0">
              <a:solidFill>
                <a:srgbClr val="0070C0"/>
              </a:solidFill>
              <a:latin typeface="Montserrat Medium" panose="00000600000000000000" pitchFamily="2" charset="0"/>
            </a:endParaRPr>
          </a:p>
          <a:p>
            <a:r>
              <a:rPr lang="en-US" sz="2400" b="1" u="sng" dirty="0">
                <a:solidFill>
                  <a:srgbClr val="0070C0"/>
                </a:solidFill>
                <a:latin typeface="Montserrat Medium" panose="00000600000000000000" pitchFamily="2" charset="0"/>
              </a:rPr>
              <a:t>Goals</a:t>
            </a:r>
          </a:p>
          <a:p>
            <a:pPr marL="914400" lvl="1" indent="-457200">
              <a:buFont typeface="Arial" panose="020B0604020202020204" pitchFamily="34" charset="0"/>
              <a:buChar char="•"/>
            </a:pPr>
            <a:r>
              <a:rPr lang="en-US" dirty="0">
                <a:solidFill>
                  <a:srgbClr val="0070C0"/>
                </a:solidFill>
                <a:latin typeface="Montserrat Medium" panose="00000600000000000000" pitchFamily="2" charset="0"/>
              </a:rPr>
              <a:t>Scholarships</a:t>
            </a:r>
          </a:p>
          <a:p>
            <a:pPr marL="1371600" lvl="2" indent="-457200">
              <a:buFont typeface="Arial" panose="020B0604020202020204" pitchFamily="34" charset="0"/>
              <a:buChar char="•"/>
            </a:pPr>
            <a:r>
              <a:rPr lang="en-US" dirty="0">
                <a:solidFill>
                  <a:srgbClr val="0070C0"/>
                </a:solidFill>
                <a:latin typeface="Montserrat Medium" panose="00000600000000000000" pitchFamily="2" charset="0"/>
              </a:rPr>
              <a:t>Available- $4,000,000</a:t>
            </a:r>
          </a:p>
          <a:p>
            <a:pPr marL="1371600" lvl="2" indent="-457200">
              <a:buFont typeface="Arial" panose="020B0604020202020204" pitchFamily="34" charset="0"/>
              <a:buChar char="•"/>
            </a:pPr>
            <a:r>
              <a:rPr lang="en-US" dirty="0">
                <a:solidFill>
                  <a:srgbClr val="0070C0"/>
                </a:solidFill>
                <a:latin typeface="Montserrat Medium" panose="00000600000000000000" pitchFamily="2" charset="0"/>
              </a:rPr>
              <a:t>Awarded- $3,200,000</a:t>
            </a:r>
          </a:p>
          <a:p>
            <a:pPr marL="1371600" lvl="2" indent="-457200">
              <a:buFont typeface="Arial" panose="020B0604020202020204" pitchFamily="34" charset="0"/>
              <a:buChar char="•"/>
            </a:pPr>
            <a:r>
              <a:rPr lang="en-US" dirty="0">
                <a:solidFill>
                  <a:srgbClr val="0070C0"/>
                </a:solidFill>
                <a:latin typeface="Montserrat Medium" panose="00000600000000000000" pitchFamily="2" charset="0"/>
              </a:rPr>
              <a:t>Percent- 80%</a:t>
            </a:r>
          </a:p>
          <a:p>
            <a:pPr marL="914400" lvl="1" indent="-457200">
              <a:buFont typeface="Arial" panose="020B0604020202020204" pitchFamily="34" charset="0"/>
              <a:buChar char="•"/>
            </a:pPr>
            <a:r>
              <a:rPr lang="en-US" dirty="0">
                <a:solidFill>
                  <a:srgbClr val="0070C0"/>
                </a:solidFill>
                <a:latin typeface="Montserrat Medium" panose="00000600000000000000" pitchFamily="2" charset="0"/>
              </a:rPr>
              <a:t>Students Awarded- 2,000</a:t>
            </a:r>
          </a:p>
          <a:p>
            <a:pPr marL="1371600" lvl="2" indent="-457200">
              <a:buFont typeface="Arial" panose="020B0604020202020204" pitchFamily="34" charset="0"/>
              <a:buChar char="•"/>
            </a:pPr>
            <a:r>
              <a:rPr lang="en-US" dirty="0">
                <a:solidFill>
                  <a:srgbClr val="0070C0"/>
                </a:solidFill>
                <a:latin typeface="Montserrat Medium" panose="00000600000000000000" pitchFamily="2" charset="0"/>
              </a:rPr>
              <a:t>Average Amount- $1,600</a:t>
            </a:r>
          </a:p>
          <a:p>
            <a:pPr marL="914400" lvl="1" indent="-457200">
              <a:buFont typeface="Arial" panose="020B0604020202020204" pitchFamily="34" charset="0"/>
              <a:buChar char="•"/>
            </a:pPr>
            <a:r>
              <a:rPr lang="en-US" dirty="0">
                <a:solidFill>
                  <a:srgbClr val="0070C0"/>
                </a:solidFill>
                <a:latin typeface="Montserrat Medium" panose="00000600000000000000" pitchFamily="2" charset="0"/>
              </a:rPr>
              <a:t>New Scholarships- 10</a:t>
            </a:r>
          </a:p>
          <a:p>
            <a:pPr marL="1371600" lvl="2" indent="-457200">
              <a:buFont typeface="Arial" panose="020B0604020202020204" pitchFamily="34" charset="0"/>
              <a:buChar char="•"/>
            </a:pPr>
            <a:r>
              <a:rPr lang="en-US" dirty="0">
                <a:solidFill>
                  <a:srgbClr val="0070C0"/>
                </a:solidFill>
                <a:latin typeface="Montserrat Medium" panose="00000600000000000000" pitchFamily="2" charset="0"/>
              </a:rPr>
              <a:t>Amount- $250,000</a:t>
            </a:r>
          </a:p>
          <a:p>
            <a:pPr algn="ctr"/>
            <a:endParaRPr lang="en-US" sz="1200" dirty="0">
              <a:latin typeface="Montserrat" pitchFamily="2" charset="77"/>
            </a:endParaRPr>
          </a:p>
        </p:txBody>
      </p:sp>
      <p:sp>
        <p:nvSpPr>
          <p:cNvPr id="3" name="Title 2">
            <a:extLst>
              <a:ext uri="{FF2B5EF4-FFF2-40B4-BE49-F238E27FC236}">
                <a16:creationId xmlns:a16="http://schemas.microsoft.com/office/drawing/2014/main" id="{4ACCBE33-AAA7-B04E-EFC4-B60414D5E7A5}"/>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pPr>
              <a:lnSpc>
                <a:spcPct val="100000"/>
              </a:lnSpc>
              <a:spcBef>
                <a:spcPts val="0"/>
              </a:spcBef>
            </a:pPr>
            <a:r>
              <a:rPr lang="en-US" dirty="0">
                <a:latin typeface="Montserrat" pitchFamily="2" charset="77"/>
              </a:rPr>
              <a:t>Optimize comprehensive institutional and private aid practices to ensure a UAFS education is accessible to all. </a:t>
            </a:r>
            <a:endParaRPr lang="en-US" sz="8000" b="1" dirty="0">
              <a:latin typeface="Montserrat" pitchFamily="2" charset="77"/>
            </a:endParaRPr>
          </a:p>
        </p:txBody>
      </p:sp>
    </p:spTree>
    <p:extLst>
      <p:ext uri="{BB962C8B-B14F-4D97-AF65-F5344CB8AC3E}">
        <p14:creationId xmlns:p14="http://schemas.microsoft.com/office/powerpoint/2010/main" val="730106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0446CA-0F05-8C24-B65F-149D706C41F7}"/>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10" y="0"/>
            <a:ext cx="12191390" cy="6858342"/>
          </a:xfrm>
          <a:prstGeom prst="rect">
            <a:avLst/>
          </a:prstGeom>
        </p:spPr>
      </p:pic>
      <p:sp>
        <p:nvSpPr>
          <p:cNvPr id="6" name="Google Shape;11616;p482">
            <a:extLst>
              <a:ext uri="{FF2B5EF4-FFF2-40B4-BE49-F238E27FC236}">
                <a16:creationId xmlns:a16="http://schemas.microsoft.com/office/drawing/2014/main" id="{19A22C58-05C3-F4D6-85CB-09D3199A2827}"/>
              </a:ext>
            </a:extLst>
          </p:cNvPr>
          <p:cNvSpPr txBox="1">
            <a:spLocks/>
          </p:cNvSpPr>
          <p:nvPr/>
        </p:nvSpPr>
        <p:spPr>
          <a:xfrm>
            <a:off x="271150" y="1206404"/>
            <a:ext cx="11649693" cy="619125"/>
          </a:xfrm>
          <a:prstGeom prst="rect">
            <a:avLst/>
          </a:prstGeom>
          <a:noFill/>
          <a:ln>
            <a:noFill/>
          </a:ln>
        </p:spPr>
        <p:txBody>
          <a:bodyPr spcFirstLastPara="1" vert="horz" wrap="square" lIns="68575" tIns="34275" rIns="68575" bIns="3427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0"/>
              </a:spcBef>
              <a:buClr>
                <a:schemeClr val="dk1"/>
              </a:buClr>
              <a:buSzPts val="2700"/>
              <a:buFont typeface="Montserrat Medium"/>
              <a:buNone/>
            </a:pPr>
            <a:r>
              <a:rPr lang="en-US" sz="3000" b="1" dirty="0">
                <a:latin typeface="Montserrat" pitchFamily="2" charset="77"/>
              </a:rPr>
              <a:t>Strategic Plan 1.6</a:t>
            </a:r>
          </a:p>
          <a:p>
            <a:pPr>
              <a:lnSpc>
                <a:spcPct val="100000"/>
              </a:lnSpc>
              <a:spcBef>
                <a:spcPts val="0"/>
              </a:spcBef>
              <a:buClr>
                <a:schemeClr val="dk1"/>
              </a:buClr>
              <a:buSzPts val="2700"/>
              <a:buFont typeface="Montserrat Medium"/>
              <a:buNone/>
            </a:pPr>
            <a:r>
              <a:rPr lang="en-US" sz="2000" dirty="0">
                <a:latin typeface="Montserrat" pitchFamily="2" charset="77"/>
              </a:rPr>
              <a:t>Continue to invest in and promote the UAFS brand while developing new ways to tell the UAFS story across constituent groups.</a:t>
            </a:r>
            <a:endParaRPr lang="en-US" sz="3000" b="1" dirty="0">
              <a:latin typeface="Montserrat" pitchFamily="2" charset="77"/>
            </a:endParaRPr>
          </a:p>
        </p:txBody>
      </p:sp>
      <p:sp>
        <p:nvSpPr>
          <p:cNvPr id="7" name="TextBox 6">
            <a:extLst>
              <a:ext uri="{FF2B5EF4-FFF2-40B4-BE49-F238E27FC236}">
                <a16:creationId xmlns:a16="http://schemas.microsoft.com/office/drawing/2014/main" id="{AA00379B-B891-B501-A686-EC954EA66BE7}"/>
              </a:ext>
            </a:extLst>
          </p:cNvPr>
          <p:cNvSpPr txBox="1"/>
          <p:nvPr/>
        </p:nvSpPr>
        <p:spPr>
          <a:xfrm>
            <a:off x="271150" y="3185673"/>
            <a:ext cx="11649692" cy="5632311"/>
          </a:xfrm>
          <a:prstGeom prst="rect">
            <a:avLst/>
          </a:prstGeom>
          <a:noFill/>
        </p:spPr>
        <p:txBody>
          <a:bodyPr wrap="square" numCol="3" rtlCol="0">
            <a:spAutoFit/>
          </a:bodyPr>
          <a:lstStyle/>
          <a:p>
            <a:r>
              <a:rPr lang="en-US" sz="2400" b="1" u="sng" dirty="0">
                <a:solidFill>
                  <a:srgbClr val="0070C0"/>
                </a:solidFill>
                <a:latin typeface="Montserrat Medium" panose="00000600000000000000" pitchFamily="2" charset="0"/>
              </a:rPr>
              <a:t>Results</a:t>
            </a:r>
          </a:p>
          <a:p>
            <a:pPr marL="914400" lvl="1" indent="-457200">
              <a:buFont typeface="Arial" panose="020B0604020202020204" pitchFamily="34" charset="0"/>
              <a:buChar char="•"/>
            </a:pPr>
            <a:r>
              <a:rPr lang="en-US" sz="1400" b="1" dirty="0">
                <a:solidFill>
                  <a:srgbClr val="0070C0"/>
                </a:solidFill>
                <a:latin typeface="Montserrat Medium" panose="00000600000000000000" pitchFamily="2" charset="0"/>
              </a:rPr>
              <a:t>Community Strategies</a:t>
            </a:r>
          </a:p>
          <a:p>
            <a:pPr marL="1371600" lvl="2" indent="-457200">
              <a:buFont typeface="Arial" panose="020B0604020202020204" pitchFamily="34" charset="0"/>
              <a:buChar char="•"/>
            </a:pPr>
            <a:r>
              <a:rPr lang="en-US" sz="1400" dirty="0">
                <a:solidFill>
                  <a:srgbClr val="0070C0"/>
                </a:solidFill>
                <a:latin typeface="Montserrat Medium" panose="00000600000000000000" pitchFamily="2" charset="0"/>
              </a:rPr>
              <a:t>Paint the Town Blue- 99</a:t>
            </a:r>
          </a:p>
          <a:p>
            <a:pPr marL="1371600" lvl="2" indent="-457200">
              <a:buFont typeface="Arial" panose="020B0604020202020204" pitchFamily="34" charset="0"/>
              <a:buChar char="•"/>
            </a:pPr>
            <a:r>
              <a:rPr lang="en-US" sz="1400" dirty="0">
                <a:solidFill>
                  <a:srgbClr val="0070C0"/>
                </a:solidFill>
                <a:latin typeface="Montserrat Medium" panose="00000600000000000000" pitchFamily="2" charset="0"/>
              </a:rPr>
              <a:t>Perk Stop- 15</a:t>
            </a:r>
          </a:p>
          <a:p>
            <a:pPr marL="1371600" lvl="2" indent="-457200">
              <a:buFont typeface="Arial" panose="020B0604020202020204" pitchFamily="34" charset="0"/>
              <a:buChar char="•"/>
            </a:pPr>
            <a:r>
              <a:rPr lang="en-US" sz="1400" dirty="0">
                <a:solidFill>
                  <a:srgbClr val="0070C0"/>
                </a:solidFill>
                <a:latin typeface="Montserrat Medium" panose="00000600000000000000" pitchFamily="2" charset="0"/>
              </a:rPr>
              <a:t>Alum Owned Business- 47</a:t>
            </a:r>
          </a:p>
          <a:p>
            <a:pPr marL="914400" lvl="1" indent="-457200">
              <a:buFont typeface="Arial" panose="020B0604020202020204" pitchFamily="34" charset="0"/>
              <a:buChar char="•"/>
            </a:pPr>
            <a:endParaRPr lang="en-US" sz="14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400" b="1" dirty="0">
                <a:solidFill>
                  <a:srgbClr val="0070C0"/>
                </a:solidFill>
                <a:latin typeface="Montserrat Medium" panose="00000600000000000000" pitchFamily="2" charset="0"/>
              </a:rPr>
              <a:t>Licensing Management</a:t>
            </a:r>
          </a:p>
          <a:p>
            <a:pPr marL="1371600" lvl="2" indent="-457200">
              <a:buFont typeface="Arial" panose="020B0604020202020204" pitchFamily="34" charset="0"/>
              <a:buChar char="•"/>
            </a:pPr>
            <a:r>
              <a:rPr lang="en-US" sz="1400" dirty="0">
                <a:solidFill>
                  <a:srgbClr val="0070C0"/>
                </a:solidFill>
                <a:latin typeface="Montserrat Medium" panose="00000600000000000000" pitchFamily="2" charset="0"/>
              </a:rPr>
              <a:t>Royalties- $11,582</a:t>
            </a:r>
          </a:p>
          <a:p>
            <a:pPr marL="1371600" lvl="2" indent="-457200">
              <a:buFont typeface="Arial" panose="020B0604020202020204" pitchFamily="34" charset="0"/>
              <a:buChar char="•"/>
            </a:pPr>
            <a:r>
              <a:rPr lang="en-US" sz="1400" dirty="0">
                <a:solidFill>
                  <a:srgbClr val="0070C0"/>
                </a:solidFill>
                <a:latin typeface="Montserrat Medium" panose="00000600000000000000" pitchFamily="2" charset="0"/>
              </a:rPr>
              <a:t>Gross Sales- $95,316</a:t>
            </a:r>
          </a:p>
          <a:p>
            <a:pPr marL="1371600" lvl="2" indent="-457200">
              <a:buFont typeface="Arial" panose="020B0604020202020204" pitchFamily="34" charset="0"/>
              <a:buChar char="•"/>
            </a:pPr>
            <a:r>
              <a:rPr lang="en-US" sz="1400" dirty="0">
                <a:solidFill>
                  <a:srgbClr val="0070C0"/>
                </a:solidFill>
                <a:latin typeface="Montserrat Medium" panose="00000600000000000000" pitchFamily="2" charset="0"/>
              </a:rPr>
              <a:t>Total Units- 7,074</a:t>
            </a:r>
          </a:p>
          <a:p>
            <a:pPr marL="1371600" lvl="2" indent="-457200">
              <a:buFont typeface="Arial" panose="020B0604020202020204" pitchFamily="34" charset="0"/>
              <a:buChar char="•"/>
            </a:pPr>
            <a:r>
              <a:rPr lang="en-US" sz="1400" dirty="0">
                <a:solidFill>
                  <a:srgbClr val="0070C0"/>
                </a:solidFill>
                <a:latin typeface="Montserrat Medium" panose="00000600000000000000" pitchFamily="2" charset="0"/>
              </a:rPr>
              <a:t>Licensed Vendors- 61</a:t>
            </a:r>
          </a:p>
          <a:p>
            <a:pPr marL="1371600" lvl="2" indent="-457200">
              <a:buFont typeface="Arial" panose="020B0604020202020204" pitchFamily="34" charset="0"/>
              <a:buChar char="•"/>
            </a:pPr>
            <a:r>
              <a:rPr lang="en-US" sz="1400" dirty="0">
                <a:solidFill>
                  <a:srgbClr val="0070C0"/>
                </a:solidFill>
                <a:latin typeface="Montserrat Medium" panose="00000600000000000000" pitchFamily="2" charset="0"/>
              </a:rPr>
              <a:t>Retail Locations- 8</a:t>
            </a: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200" b="1" dirty="0">
                <a:solidFill>
                  <a:srgbClr val="0070C0"/>
                </a:solidFill>
                <a:latin typeface="Montserrat Medium" panose="00000600000000000000" pitchFamily="2" charset="0"/>
              </a:rPr>
              <a:t>Strategic Communications</a:t>
            </a:r>
          </a:p>
          <a:p>
            <a:pPr marL="1371600" lvl="2" indent="-457200">
              <a:buFont typeface="Arial" panose="020B0604020202020204" pitchFamily="34" charset="0"/>
              <a:buChar char="•"/>
            </a:pPr>
            <a:r>
              <a:rPr lang="en-US" sz="1200" dirty="0">
                <a:solidFill>
                  <a:srgbClr val="0070C0"/>
                </a:solidFill>
                <a:latin typeface="Montserrat Medium" panose="00000600000000000000" pitchFamily="2" charset="0"/>
              </a:rPr>
              <a:t>Social Media</a:t>
            </a:r>
          </a:p>
          <a:p>
            <a:pPr marL="1828800" lvl="3" indent="-457200">
              <a:buFont typeface="Arial" panose="020B0604020202020204" pitchFamily="34" charset="0"/>
              <a:buChar char="•"/>
            </a:pPr>
            <a:r>
              <a:rPr lang="en-US" sz="1200" dirty="0">
                <a:solidFill>
                  <a:srgbClr val="0070C0"/>
                </a:solidFill>
                <a:latin typeface="Montserrat Medium" panose="00000600000000000000" pitchFamily="2" charset="0"/>
              </a:rPr>
              <a:t>13.1M Impressions</a:t>
            </a:r>
          </a:p>
          <a:p>
            <a:pPr marL="1828800" lvl="3" indent="-457200">
              <a:buFont typeface="Arial" panose="020B0604020202020204" pitchFamily="34" charset="0"/>
              <a:buChar char="•"/>
            </a:pPr>
            <a:r>
              <a:rPr lang="en-US" sz="1200" dirty="0">
                <a:solidFill>
                  <a:srgbClr val="0070C0"/>
                </a:solidFill>
                <a:latin typeface="Montserrat Medium" panose="00000600000000000000" pitchFamily="2" charset="0"/>
              </a:rPr>
              <a:t>50,911 Engagements</a:t>
            </a:r>
          </a:p>
          <a:p>
            <a:pPr marL="1828800" lvl="3" indent="-457200">
              <a:buFont typeface="Arial" panose="020B0604020202020204" pitchFamily="34" charset="0"/>
              <a:buChar char="•"/>
            </a:pPr>
            <a:r>
              <a:rPr lang="en-US" sz="1200" dirty="0">
                <a:solidFill>
                  <a:srgbClr val="0070C0"/>
                </a:solidFill>
                <a:latin typeface="Montserrat Medium" panose="00000600000000000000" pitchFamily="2" charset="0"/>
              </a:rPr>
              <a:t>235 Accounts</a:t>
            </a: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200" b="1" dirty="0">
                <a:solidFill>
                  <a:srgbClr val="0070C0"/>
                </a:solidFill>
                <a:latin typeface="Montserrat Medium" panose="00000600000000000000" pitchFamily="2" charset="0"/>
              </a:rPr>
              <a:t>Newsroom</a:t>
            </a:r>
          </a:p>
          <a:p>
            <a:pPr marL="1371600" lvl="2" indent="-457200">
              <a:buFont typeface="Arial" panose="020B0604020202020204" pitchFamily="34" charset="0"/>
              <a:buChar char="•"/>
            </a:pPr>
            <a:r>
              <a:rPr lang="en-US" sz="1200" dirty="0">
                <a:solidFill>
                  <a:srgbClr val="0070C0"/>
                </a:solidFill>
                <a:latin typeface="Montserrat Medium" panose="00000600000000000000" pitchFamily="2" charset="0"/>
              </a:rPr>
              <a:t>200 Releases Distributed</a:t>
            </a:r>
          </a:p>
          <a:p>
            <a:pPr marL="1371600" lvl="2" indent="-457200">
              <a:buFont typeface="Arial" panose="020B0604020202020204" pitchFamily="34" charset="0"/>
              <a:buChar char="•"/>
            </a:pPr>
            <a:r>
              <a:rPr lang="en-US" sz="1200" dirty="0">
                <a:solidFill>
                  <a:srgbClr val="0070C0"/>
                </a:solidFill>
                <a:latin typeface="Montserrat Medium" panose="00000600000000000000" pitchFamily="2" charset="0"/>
              </a:rPr>
              <a:t>75,515 Page Views</a:t>
            </a:r>
          </a:p>
          <a:p>
            <a:pPr marL="1371600" lvl="2" indent="-457200">
              <a:buFont typeface="Arial" panose="020B0604020202020204" pitchFamily="34" charset="0"/>
              <a:buChar char="•"/>
            </a:pPr>
            <a:r>
              <a:rPr lang="en-US" sz="1200" dirty="0">
                <a:solidFill>
                  <a:srgbClr val="0070C0"/>
                </a:solidFill>
                <a:latin typeface="Montserrat Medium" panose="00000600000000000000" pitchFamily="2" charset="0"/>
              </a:rPr>
              <a:t>1:09/page</a:t>
            </a: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200" b="1" dirty="0">
                <a:solidFill>
                  <a:srgbClr val="0070C0"/>
                </a:solidFill>
                <a:latin typeface="Montserrat Medium" panose="00000600000000000000" pitchFamily="2" charset="0"/>
              </a:rPr>
              <a:t>Newsletters</a:t>
            </a:r>
          </a:p>
          <a:p>
            <a:pPr marL="1371600" lvl="2" indent="-457200">
              <a:buFont typeface="Arial" panose="020B0604020202020204" pitchFamily="34" charset="0"/>
              <a:buChar char="•"/>
            </a:pPr>
            <a:r>
              <a:rPr lang="en-US" sz="1200" dirty="0">
                <a:solidFill>
                  <a:srgbClr val="0070C0"/>
                </a:solidFill>
                <a:latin typeface="Montserrat Medium" panose="00000600000000000000" pitchFamily="2" charset="0"/>
              </a:rPr>
              <a:t>65 Newsletters</a:t>
            </a: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200" b="1" dirty="0">
                <a:solidFill>
                  <a:srgbClr val="0070C0"/>
                </a:solidFill>
                <a:latin typeface="Montserrat Medium" panose="00000600000000000000" pitchFamily="2" charset="0"/>
              </a:rPr>
              <a:t>Print Publications</a:t>
            </a:r>
          </a:p>
          <a:p>
            <a:pPr marL="1371600" lvl="2" indent="-457200">
              <a:buFont typeface="Arial" panose="020B0604020202020204" pitchFamily="34" charset="0"/>
              <a:buChar char="•"/>
            </a:pPr>
            <a:r>
              <a:rPr lang="en-US" sz="1200" dirty="0">
                <a:solidFill>
                  <a:srgbClr val="0070C0"/>
                </a:solidFill>
                <a:latin typeface="Montserrat Medium" panose="00000600000000000000" pitchFamily="2" charset="0"/>
              </a:rPr>
              <a:t>Belltower- 18,000</a:t>
            </a:r>
          </a:p>
          <a:p>
            <a:pPr marL="1371600" lvl="2" indent="-457200">
              <a:buFont typeface="Arial" panose="020B0604020202020204" pitchFamily="34" charset="0"/>
              <a:buChar char="•"/>
            </a:pPr>
            <a:r>
              <a:rPr lang="en-US" sz="1200" dirty="0">
                <a:solidFill>
                  <a:srgbClr val="0070C0"/>
                </a:solidFill>
                <a:latin typeface="Montserrat Medium" panose="00000600000000000000" pitchFamily="2" charset="0"/>
              </a:rPr>
              <a:t>Chancellor’s Report- 3,000</a:t>
            </a:r>
          </a:p>
          <a:p>
            <a:pPr marL="1371600" lvl="2" indent="-457200">
              <a:buFont typeface="Arial" panose="020B0604020202020204" pitchFamily="34" charset="0"/>
              <a:buChar char="•"/>
            </a:pPr>
            <a:r>
              <a:rPr lang="en-US" sz="1200" dirty="0">
                <a:solidFill>
                  <a:srgbClr val="0070C0"/>
                </a:solidFill>
                <a:latin typeface="Montserrat Medium" panose="00000600000000000000" pitchFamily="2" charset="0"/>
              </a:rPr>
              <a:t>Foundation Report- 400</a:t>
            </a: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200" b="1" dirty="0">
                <a:solidFill>
                  <a:srgbClr val="0070C0"/>
                </a:solidFill>
                <a:latin typeface="Montserrat Medium" panose="00000600000000000000" pitchFamily="2" charset="0"/>
              </a:rPr>
              <a:t>Earned Media Coverage</a:t>
            </a:r>
          </a:p>
          <a:p>
            <a:pPr marL="1371600" lvl="2" indent="-457200">
              <a:buFont typeface="Arial" panose="020B0604020202020204" pitchFamily="34" charset="0"/>
              <a:buChar char="•"/>
            </a:pPr>
            <a:r>
              <a:rPr lang="en-US" sz="1200" dirty="0">
                <a:solidFill>
                  <a:srgbClr val="0070C0"/>
                </a:solidFill>
                <a:latin typeface="Montserrat Medium" panose="00000600000000000000" pitchFamily="2" charset="0"/>
              </a:rPr>
              <a:t>3,015 Mentions</a:t>
            </a:r>
          </a:p>
          <a:p>
            <a:pPr marL="1371600" lvl="2" indent="-457200">
              <a:buFont typeface="Arial" panose="020B0604020202020204" pitchFamily="34" charset="0"/>
              <a:buChar char="•"/>
            </a:pPr>
            <a:r>
              <a:rPr lang="en-US" sz="1200" dirty="0">
                <a:solidFill>
                  <a:srgbClr val="0070C0"/>
                </a:solidFill>
                <a:latin typeface="Montserrat Medium" panose="00000600000000000000" pitchFamily="2" charset="0"/>
              </a:rPr>
              <a:t>389 News Sources</a:t>
            </a:r>
          </a:p>
          <a:p>
            <a:pPr marL="1371600" lvl="2" indent="-457200">
              <a:buFont typeface="Arial" panose="020B0604020202020204" pitchFamily="34" charset="0"/>
              <a:buChar char="•"/>
            </a:pPr>
            <a:r>
              <a:rPr lang="en-US" sz="1200" dirty="0">
                <a:solidFill>
                  <a:srgbClr val="0070C0"/>
                </a:solidFill>
                <a:latin typeface="Montserrat Medium" panose="00000600000000000000" pitchFamily="2" charset="0"/>
              </a:rPr>
              <a:t>601.8k Impressions</a:t>
            </a:r>
          </a:p>
          <a:p>
            <a:pPr marL="1371600" lvl="2" indent="-457200">
              <a:buFont typeface="Arial" panose="020B0604020202020204" pitchFamily="34" charset="0"/>
              <a:buChar char="•"/>
            </a:pPr>
            <a:r>
              <a:rPr lang="en-US" sz="1200" dirty="0">
                <a:solidFill>
                  <a:srgbClr val="0070C0"/>
                </a:solidFill>
                <a:latin typeface="Montserrat Medium" panose="00000600000000000000" pitchFamily="2" charset="0"/>
              </a:rPr>
              <a:t>0.75% Neg Sentiment</a:t>
            </a:r>
          </a:p>
          <a:p>
            <a:pPr marL="1371600" lvl="2" indent="-457200">
              <a:buFont typeface="Arial" panose="020B0604020202020204" pitchFamily="34" charset="0"/>
              <a:buChar char="•"/>
            </a:pPr>
            <a:endParaRPr lang="en-US" sz="1200"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dirty="0">
              <a:solidFill>
                <a:srgbClr val="0070C0"/>
              </a:solidFill>
              <a:latin typeface="Montserrat Medium" panose="00000600000000000000" pitchFamily="2" charset="0"/>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p:txBody>
      </p:sp>
      <p:sp>
        <p:nvSpPr>
          <p:cNvPr id="3" name="TextBox 2">
            <a:extLst>
              <a:ext uri="{FF2B5EF4-FFF2-40B4-BE49-F238E27FC236}">
                <a16:creationId xmlns:a16="http://schemas.microsoft.com/office/drawing/2014/main" id="{62573C24-148B-EB15-C75B-124E8D750A57}"/>
              </a:ext>
            </a:extLst>
          </p:cNvPr>
          <p:cNvSpPr txBox="1"/>
          <p:nvPr/>
        </p:nvSpPr>
        <p:spPr>
          <a:xfrm>
            <a:off x="271151" y="2170010"/>
            <a:ext cx="1164969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70C0"/>
                </a:solidFill>
                <a:effectLst/>
                <a:uLnTx/>
                <a:uFillTx/>
                <a:latin typeface="Montserrat Medium" panose="00000600000000000000" pitchFamily="2" charset="0"/>
                <a:ea typeface="+mn-ea"/>
                <a:cs typeface="+mn-cs"/>
              </a:rPr>
              <a:t>FY 25 Objective</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0C0"/>
                </a:solidFill>
                <a:effectLst/>
                <a:uLnTx/>
                <a:uFillTx/>
                <a:latin typeface="Montserrat Medium" panose="00000600000000000000" pitchFamily="2" charset="0"/>
                <a:ea typeface="+mn-ea"/>
                <a:cs typeface="+mn-cs"/>
              </a:rPr>
              <a:t>Expand local brand strategies, grow the licensing and royalties program, and evolve strategies to tell the UAFS story.</a:t>
            </a:r>
            <a:endParaRPr kumimoji="0" lang="en-US" sz="2400" b="1" i="0" u="none" strike="noStrike" kern="1200" cap="none" spc="0" normalizeH="0" baseline="0" noProof="0" dirty="0">
              <a:ln>
                <a:noFill/>
              </a:ln>
              <a:solidFill>
                <a:srgbClr val="0070C0"/>
              </a:solidFill>
              <a:effectLst/>
              <a:uLnTx/>
              <a:uFillTx/>
              <a:latin typeface="Montserrat Medium" panose="00000600000000000000" pitchFamily="2" charset="0"/>
              <a:ea typeface="+mn-ea"/>
              <a:cs typeface="+mn-cs"/>
            </a:endParaRPr>
          </a:p>
        </p:txBody>
      </p:sp>
      <p:sp>
        <p:nvSpPr>
          <p:cNvPr id="4" name="Title 3">
            <a:extLst>
              <a:ext uri="{FF2B5EF4-FFF2-40B4-BE49-F238E27FC236}">
                <a16:creationId xmlns:a16="http://schemas.microsoft.com/office/drawing/2014/main" id="{8FA12B74-3119-DFF3-44A4-9C02EF6E7C34}"/>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pPr marL="914400" marR="0" lvl="1" indent="-457200" defTabSz="914400" rtl="0" eaLnBrk="1" fontAlgn="auto" latinLnBrk="0" hangingPunct="1">
              <a:lnSpc>
                <a:spcPct val="100000"/>
              </a:lnSpc>
              <a:spcBef>
                <a:spcPts val="0"/>
              </a:spcBef>
              <a:spcAft>
                <a:spcPts val="0"/>
              </a:spcAft>
              <a:tabLst/>
              <a:defRPr/>
            </a:pPr>
            <a:r>
              <a:rPr lang="en-US" kern="1200" dirty="0">
                <a:solidFill>
                  <a:srgbClr val="0070C0"/>
                </a:solidFill>
                <a:latin typeface="Montserrat Medium" panose="00000600000000000000" pitchFamily="2" charset="0"/>
              </a:rPr>
              <a:t>Expand local brand strategies, grow the licensing and royalties program, and evolve strategies to tell the UAFS story.</a:t>
            </a:r>
            <a:endParaRPr lang="en-US" sz="2400" b="1" kern="1200" dirty="0">
              <a:solidFill>
                <a:srgbClr val="0070C0"/>
              </a:solidFill>
              <a:latin typeface="Montserrat Medium" panose="00000600000000000000" pitchFamily="2" charset="0"/>
            </a:endParaRPr>
          </a:p>
        </p:txBody>
      </p:sp>
    </p:spTree>
    <p:extLst>
      <p:ext uri="{BB962C8B-B14F-4D97-AF65-F5344CB8AC3E}">
        <p14:creationId xmlns:p14="http://schemas.microsoft.com/office/powerpoint/2010/main" val="2761245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descr="Strategic Plan 1.6">
            <a:extLst>
              <a:ext uri="{FF2B5EF4-FFF2-40B4-BE49-F238E27FC236}">
                <a16:creationId xmlns:a16="http://schemas.microsoft.com/office/drawing/2014/main" id="{820446CA-0F05-8C24-B65F-149D706C41F7}"/>
              </a:ext>
            </a:extLst>
          </p:cNvPr>
          <p:cNvPicPr>
            <a:picLocks noChangeAspect="1"/>
          </p:cNvPicPr>
          <p:nvPr/>
        </p:nvPicPr>
        <p:blipFill>
          <a:blip r:embed="rId3"/>
          <a:srcRect/>
          <a:stretch/>
        </p:blipFill>
        <p:spPr>
          <a:xfrm>
            <a:off x="610" y="0"/>
            <a:ext cx="12191390" cy="6858342"/>
          </a:xfrm>
          <a:prstGeom prst="rect">
            <a:avLst/>
          </a:prstGeom>
        </p:spPr>
      </p:pic>
      <p:sp>
        <p:nvSpPr>
          <p:cNvPr id="6" name="Google Shape;11616;p482">
            <a:extLst>
              <a:ext uri="{FF2B5EF4-FFF2-40B4-BE49-F238E27FC236}">
                <a16:creationId xmlns:a16="http://schemas.microsoft.com/office/drawing/2014/main" id="{19A22C58-05C3-F4D6-85CB-09D3199A2827}"/>
              </a:ext>
            </a:extLst>
          </p:cNvPr>
          <p:cNvSpPr txBox="1">
            <a:spLocks/>
          </p:cNvSpPr>
          <p:nvPr/>
        </p:nvSpPr>
        <p:spPr>
          <a:xfrm>
            <a:off x="271150" y="1206404"/>
            <a:ext cx="11649693" cy="619125"/>
          </a:xfrm>
          <a:prstGeom prst="rect">
            <a:avLst/>
          </a:prstGeom>
          <a:noFill/>
          <a:ln>
            <a:noFill/>
          </a:ln>
        </p:spPr>
        <p:txBody>
          <a:bodyPr spcFirstLastPara="1" vert="horz" wrap="square" lIns="68575" tIns="34275" rIns="68575" bIns="3427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0"/>
              </a:spcBef>
              <a:buClr>
                <a:schemeClr val="dk1"/>
              </a:buClr>
              <a:buSzPts val="2700"/>
              <a:buFont typeface="Montserrat Medium"/>
              <a:buNone/>
            </a:pPr>
            <a:r>
              <a:rPr lang="en-US" sz="3000" b="1" dirty="0">
                <a:latin typeface="Montserrat" pitchFamily="2" charset="77"/>
              </a:rPr>
              <a:t>Strategic Plan 1.6</a:t>
            </a:r>
          </a:p>
          <a:p>
            <a:pPr>
              <a:lnSpc>
                <a:spcPct val="100000"/>
              </a:lnSpc>
              <a:spcBef>
                <a:spcPts val="0"/>
              </a:spcBef>
              <a:buClr>
                <a:schemeClr val="dk1"/>
              </a:buClr>
              <a:buSzPts val="2700"/>
              <a:buFont typeface="Montserrat Medium"/>
              <a:buNone/>
            </a:pPr>
            <a:r>
              <a:rPr lang="en-US" sz="2000" dirty="0">
                <a:latin typeface="Montserrat" pitchFamily="2" charset="77"/>
              </a:rPr>
              <a:t>Continue to invest in and promote the UAFS brand while developing new ways to tell the UAFS story across constituent groups.</a:t>
            </a:r>
            <a:endParaRPr lang="en-US" sz="3000" b="1" dirty="0">
              <a:latin typeface="Montserrat" pitchFamily="2" charset="77"/>
            </a:endParaRPr>
          </a:p>
        </p:txBody>
      </p:sp>
      <p:sp>
        <p:nvSpPr>
          <p:cNvPr id="7" name="TextBox 6">
            <a:extLst>
              <a:ext uri="{FF2B5EF4-FFF2-40B4-BE49-F238E27FC236}">
                <a16:creationId xmlns:a16="http://schemas.microsoft.com/office/drawing/2014/main" id="{AA00379B-B891-B501-A686-EC954EA66BE7}"/>
              </a:ext>
            </a:extLst>
          </p:cNvPr>
          <p:cNvSpPr txBox="1"/>
          <p:nvPr/>
        </p:nvSpPr>
        <p:spPr>
          <a:xfrm>
            <a:off x="271150" y="3185673"/>
            <a:ext cx="11649692" cy="5632311"/>
          </a:xfrm>
          <a:prstGeom prst="rect">
            <a:avLst/>
          </a:prstGeom>
          <a:noFill/>
        </p:spPr>
        <p:txBody>
          <a:bodyPr wrap="square" numCol="3" rtlCol="0">
            <a:spAutoFit/>
          </a:bodyPr>
          <a:lstStyle/>
          <a:p>
            <a:r>
              <a:rPr lang="en-US" sz="2400" b="1" u="sng" dirty="0">
                <a:solidFill>
                  <a:srgbClr val="0070C0"/>
                </a:solidFill>
                <a:latin typeface="Montserrat Medium" panose="00000600000000000000" pitchFamily="2" charset="0"/>
              </a:rPr>
              <a:t>Goals</a:t>
            </a:r>
          </a:p>
          <a:p>
            <a:pPr marL="914400" lvl="1" indent="-457200">
              <a:buFont typeface="Arial" panose="020B0604020202020204" pitchFamily="34" charset="0"/>
              <a:buChar char="•"/>
            </a:pPr>
            <a:r>
              <a:rPr lang="en-US" sz="1400" b="1" dirty="0">
                <a:solidFill>
                  <a:srgbClr val="0070C0"/>
                </a:solidFill>
                <a:latin typeface="Montserrat Medium" panose="00000600000000000000" pitchFamily="2" charset="0"/>
              </a:rPr>
              <a:t>Community Strategies</a:t>
            </a:r>
          </a:p>
          <a:p>
            <a:pPr marL="1371600" lvl="2" indent="-457200">
              <a:buFont typeface="Arial" panose="020B0604020202020204" pitchFamily="34" charset="0"/>
              <a:buChar char="•"/>
            </a:pPr>
            <a:r>
              <a:rPr lang="en-US" sz="1400" dirty="0">
                <a:solidFill>
                  <a:srgbClr val="0070C0"/>
                </a:solidFill>
                <a:latin typeface="Montserrat Medium" panose="00000600000000000000" pitchFamily="2" charset="0"/>
              </a:rPr>
              <a:t>Paint the Town Blue- 105</a:t>
            </a:r>
          </a:p>
          <a:p>
            <a:pPr marL="1371600" lvl="2" indent="-457200">
              <a:buFont typeface="Arial" panose="020B0604020202020204" pitchFamily="34" charset="0"/>
              <a:buChar char="•"/>
            </a:pPr>
            <a:r>
              <a:rPr lang="en-US" sz="1400" dirty="0">
                <a:solidFill>
                  <a:srgbClr val="0070C0"/>
                </a:solidFill>
                <a:latin typeface="Montserrat Medium" panose="00000600000000000000" pitchFamily="2" charset="0"/>
              </a:rPr>
              <a:t>Perk Stop- 17</a:t>
            </a:r>
          </a:p>
          <a:p>
            <a:pPr marL="1371600" lvl="2" indent="-457200">
              <a:buFont typeface="Arial" panose="020B0604020202020204" pitchFamily="34" charset="0"/>
              <a:buChar char="•"/>
            </a:pPr>
            <a:r>
              <a:rPr lang="en-US" sz="1400" dirty="0">
                <a:solidFill>
                  <a:srgbClr val="0070C0"/>
                </a:solidFill>
                <a:latin typeface="Montserrat Medium" panose="00000600000000000000" pitchFamily="2" charset="0"/>
              </a:rPr>
              <a:t>Alum Owned Business- 50</a:t>
            </a:r>
          </a:p>
          <a:p>
            <a:pPr marL="914400" lvl="1" indent="-457200">
              <a:buFont typeface="Arial" panose="020B0604020202020204" pitchFamily="34" charset="0"/>
              <a:buChar char="•"/>
            </a:pPr>
            <a:endParaRPr lang="en-US" sz="14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400" b="1" dirty="0">
                <a:solidFill>
                  <a:srgbClr val="0070C0"/>
                </a:solidFill>
                <a:latin typeface="Montserrat Medium" panose="00000600000000000000" pitchFamily="2" charset="0"/>
              </a:rPr>
              <a:t>Licensing Management</a:t>
            </a:r>
          </a:p>
          <a:p>
            <a:pPr marL="1371600" lvl="2" indent="-457200">
              <a:buFont typeface="Arial" panose="020B0604020202020204" pitchFamily="34" charset="0"/>
              <a:buChar char="•"/>
            </a:pPr>
            <a:r>
              <a:rPr lang="en-US" sz="1400" dirty="0">
                <a:solidFill>
                  <a:srgbClr val="0070C0"/>
                </a:solidFill>
                <a:latin typeface="Montserrat Medium" panose="00000600000000000000" pitchFamily="2" charset="0"/>
              </a:rPr>
              <a:t>Royalties- $15,000</a:t>
            </a:r>
          </a:p>
          <a:p>
            <a:pPr marL="1371600" lvl="2" indent="-457200">
              <a:buFont typeface="Arial" panose="020B0604020202020204" pitchFamily="34" charset="0"/>
              <a:buChar char="•"/>
            </a:pPr>
            <a:r>
              <a:rPr lang="en-US" sz="1400" dirty="0">
                <a:solidFill>
                  <a:srgbClr val="0070C0"/>
                </a:solidFill>
                <a:latin typeface="Montserrat Medium" panose="00000600000000000000" pitchFamily="2" charset="0"/>
              </a:rPr>
              <a:t>Gross Sales- $100,000</a:t>
            </a:r>
          </a:p>
          <a:p>
            <a:pPr marL="1371600" lvl="2" indent="-457200">
              <a:buFont typeface="Arial" panose="020B0604020202020204" pitchFamily="34" charset="0"/>
              <a:buChar char="•"/>
            </a:pPr>
            <a:r>
              <a:rPr lang="en-US" sz="1400" dirty="0">
                <a:solidFill>
                  <a:srgbClr val="0070C0"/>
                </a:solidFill>
                <a:latin typeface="Montserrat Medium" panose="00000600000000000000" pitchFamily="2" charset="0"/>
              </a:rPr>
              <a:t>Total Units- 7,500</a:t>
            </a:r>
          </a:p>
          <a:p>
            <a:pPr marL="1371600" lvl="2" indent="-457200">
              <a:buFont typeface="Arial" panose="020B0604020202020204" pitchFamily="34" charset="0"/>
              <a:buChar char="•"/>
            </a:pPr>
            <a:r>
              <a:rPr lang="en-US" sz="1400" dirty="0">
                <a:solidFill>
                  <a:srgbClr val="0070C0"/>
                </a:solidFill>
                <a:latin typeface="Montserrat Medium" panose="00000600000000000000" pitchFamily="2" charset="0"/>
              </a:rPr>
              <a:t>Licensed Vendors- 65</a:t>
            </a:r>
          </a:p>
          <a:p>
            <a:pPr marL="1371600" lvl="2" indent="-457200">
              <a:buFont typeface="Arial" panose="020B0604020202020204" pitchFamily="34" charset="0"/>
              <a:buChar char="•"/>
            </a:pPr>
            <a:r>
              <a:rPr lang="en-US" sz="1400" dirty="0">
                <a:solidFill>
                  <a:srgbClr val="0070C0"/>
                </a:solidFill>
                <a:latin typeface="Montserrat Medium" panose="00000600000000000000" pitchFamily="2" charset="0"/>
              </a:rPr>
              <a:t>Retail Locations- 10</a:t>
            </a: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200" b="1" dirty="0">
                <a:solidFill>
                  <a:srgbClr val="0070C0"/>
                </a:solidFill>
                <a:latin typeface="Montserrat Medium" panose="00000600000000000000" pitchFamily="2" charset="0"/>
              </a:rPr>
              <a:t>Strategic Communications</a:t>
            </a:r>
          </a:p>
          <a:p>
            <a:pPr marL="1371600" lvl="2" indent="-457200">
              <a:buFont typeface="Arial" panose="020B0604020202020204" pitchFamily="34" charset="0"/>
              <a:buChar char="•"/>
            </a:pPr>
            <a:r>
              <a:rPr lang="en-US" sz="1200" dirty="0">
                <a:solidFill>
                  <a:srgbClr val="0070C0"/>
                </a:solidFill>
                <a:latin typeface="Montserrat Medium" panose="00000600000000000000" pitchFamily="2" charset="0"/>
              </a:rPr>
              <a:t>Social Media</a:t>
            </a:r>
          </a:p>
          <a:p>
            <a:pPr marL="1828800" lvl="3" indent="-457200">
              <a:buFont typeface="Arial" panose="020B0604020202020204" pitchFamily="34" charset="0"/>
              <a:buChar char="•"/>
            </a:pPr>
            <a:r>
              <a:rPr lang="en-US" sz="1200" dirty="0">
                <a:solidFill>
                  <a:srgbClr val="0070C0"/>
                </a:solidFill>
                <a:latin typeface="Montserrat Medium" panose="00000600000000000000" pitchFamily="2" charset="0"/>
              </a:rPr>
              <a:t>13M Impressions</a:t>
            </a:r>
          </a:p>
          <a:p>
            <a:pPr marL="1828800" lvl="3" indent="-457200">
              <a:buFont typeface="Arial" panose="020B0604020202020204" pitchFamily="34" charset="0"/>
              <a:buChar char="•"/>
            </a:pPr>
            <a:r>
              <a:rPr lang="en-US" sz="1200" dirty="0">
                <a:solidFill>
                  <a:srgbClr val="0070C0"/>
                </a:solidFill>
                <a:latin typeface="Montserrat Medium" panose="00000600000000000000" pitchFamily="2" charset="0"/>
              </a:rPr>
              <a:t>60,000 Engagements</a:t>
            </a:r>
          </a:p>
          <a:p>
            <a:pPr marL="1828800" lvl="3" indent="-457200">
              <a:buFont typeface="Arial" panose="020B0604020202020204" pitchFamily="34" charset="0"/>
              <a:buChar char="•"/>
            </a:pPr>
            <a:r>
              <a:rPr lang="en-US" sz="1200" dirty="0">
                <a:solidFill>
                  <a:srgbClr val="0070C0"/>
                </a:solidFill>
                <a:latin typeface="Montserrat Medium" panose="00000600000000000000" pitchFamily="2" charset="0"/>
              </a:rPr>
              <a:t>200 Accounts</a:t>
            </a: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200" b="1" dirty="0">
                <a:solidFill>
                  <a:srgbClr val="0070C0"/>
                </a:solidFill>
                <a:latin typeface="Montserrat Medium" panose="00000600000000000000" pitchFamily="2" charset="0"/>
              </a:rPr>
              <a:t>Newsroom</a:t>
            </a:r>
          </a:p>
          <a:p>
            <a:pPr marL="1371600" lvl="2" indent="-457200">
              <a:buFont typeface="Arial" panose="020B0604020202020204" pitchFamily="34" charset="0"/>
              <a:buChar char="•"/>
            </a:pPr>
            <a:r>
              <a:rPr lang="en-US" sz="1200" dirty="0">
                <a:solidFill>
                  <a:srgbClr val="0070C0"/>
                </a:solidFill>
                <a:latin typeface="Montserrat Medium" panose="00000600000000000000" pitchFamily="2" charset="0"/>
              </a:rPr>
              <a:t>200 Releases Distributed</a:t>
            </a:r>
          </a:p>
          <a:p>
            <a:pPr marL="1371600" lvl="2" indent="-457200">
              <a:buFont typeface="Arial" panose="020B0604020202020204" pitchFamily="34" charset="0"/>
              <a:buChar char="•"/>
            </a:pPr>
            <a:r>
              <a:rPr lang="en-US" sz="1200" dirty="0">
                <a:solidFill>
                  <a:srgbClr val="0070C0"/>
                </a:solidFill>
                <a:latin typeface="Montserrat Medium" panose="00000600000000000000" pitchFamily="2" charset="0"/>
              </a:rPr>
              <a:t>70,000 Page Views</a:t>
            </a:r>
          </a:p>
          <a:p>
            <a:pPr marL="1371600" lvl="2" indent="-457200">
              <a:buFont typeface="Arial" panose="020B0604020202020204" pitchFamily="34" charset="0"/>
              <a:buChar char="•"/>
            </a:pPr>
            <a:r>
              <a:rPr lang="en-US" sz="1200" dirty="0">
                <a:solidFill>
                  <a:srgbClr val="0070C0"/>
                </a:solidFill>
                <a:latin typeface="Montserrat Medium" panose="00000600000000000000" pitchFamily="2" charset="0"/>
              </a:rPr>
              <a:t>1:00/page</a:t>
            </a: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200" b="1" dirty="0">
                <a:solidFill>
                  <a:srgbClr val="0070C0"/>
                </a:solidFill>
                <a:latin typeface="Montserrat Medium" panose="00000600000000000000" pitchFamily="2" charset="0"/>
              </a:rPr>
              <a:t>Newsletters</a:t>
            </a:r>
          </a:p>
          <a:p>
            <a:pPr marL="1371600" lvl="2" indent="-457200">
              <a:buFont typeface="Arial" panose="020B0604020202020204" pitchFamily="34" charset="0"/>
              <a:buChar char="•"/>
            </a:pPr>
            <a:r>
              <a:rPr lang="en-US" sz="1200" dirty="0">
                <a:solidFill>
                  <a:srgbClr val="0070C0"/>
                </a:solidFill>
                <a:latin typeface="Montserrat Medium" panose="00000600000000000000" pitchFamily="2" charset="0"/>
              </a:rPr>
              <a:t>65 Newsletters</a:t>
            </a: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200" b="1" dirty="0">
                <a:solidFill>
                  <a:srgbClr val="0070C0"/>
                </a:solidFill>
                <a:latin typeface="Montserrat Medium" panose="00000600000000000000" pitchFamily="2" charset="0"/>
              </a:rPr>
              <a:t>Print Publications</a:t>
            </a:r>
          </a:p>
          <a:p>
            <a:pPr marL="1371600" lvl="2" indent="-457200">
              <a:buFont typeface="Arial" panose="020B0604020202020204" pitchFamily="34" charset="0"/>
              <a:buChar char="•"/>
            </a:pPr>
            <a:r>
              <a:rPr lang="en-US" sz="1200" dirty="0">
                <a:solidFill>
                  <a:srgbClr val="0070C0"/>
                </a:solidFill>
                <a:latin typeface="Montserrat Medium" panose="00000600000000000000" pitchFamily="2" charset="0"/>
              </a:rPr>
              <a:t>Belltower- 18,000</a:t>
            </a:r>
          </a:p>
          <a:p>
            <a:pPr marL="1371600" lvl="2" indent="-457200">
              <a:buFont typeface="Arial" panose="020B0604020202020204" pitchFamily="34" charset="0"/>
              <a:buChar char="•"/>
            </a:pPr>
            <a:r>
              <a:rPr lang="en-US" sz="1200" dirty="0">
                <a:solidFill>
                  <a:srgbClr val="0070C0"/>
                </a:solidFill>
                <a:latin typeface="Montserrat Medium" panose="00000600000000000000" pitchFamily="2" charset="0"/>
              </a:rPr>
              <a:t>Chancellor’s Report- 3,000</a:t>
            </a:r>
          </a:p>
          <a:p>
            <a:pPr marL="1371600" lvl="2" indent="-457200">
              <a:buFont typeface="Arial" panose="020B0604020202020204" pitchFamily="34" charset="0"/>
              <a:buChar char="•"/>
            </a:pPr>
            <a:r>
              <a:rPr lang="en-US" sz="1200" dirty="0">
                <a:solidFill>
                  <a:srgbClr val="0070C0"/>
                </a:solidFill>
                <a:latin typeface="Montserrat Medium" panose="00000600000000000000" pitchFamily="2" charset="0"/>
              </a:rPr>
              <a:t>Foundation Report- 400 </a:t>
            </a: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200" b="1" dirty="0">
                <a:solidFill>
                  <a:srgbClr val="0070C0"/>
                </a:solidFill>
                <a:latin typeface="Montserrat Medium" panose="00000600000000000000" pitchFamily="2" charset="0"/>
              </a:rPr>
              <a:t>Earned Media Coverage</a:t>
            </a:r>
          </a:p>
          <a:p>
            <a:pPr marL="1371600" lvl="2" indent="-457200">
              <a:buFont typeface="Arial" panose="020B0604020202020204" pitchFamily="34" charset="0"/>
              <a:buChar char="•"/>
            </a:pPr>
            <a:r>
              <a:rPr lang="en-US" sz="1200" dirty="0">
                <a:solidFill>
                  <a:srgbClr val="0070C0"/>
                </a:solidFill>
                <a:latin typeface="Montserrat Medium" panose="00000600000000000000" pitchFamily="2" charset="0"/>
              </a:rPr>
              <a:t>3,000 Mentions</a:t>
            </a:r>
          </a:p>
          <a:p>
            <a:pPr marL="1371600" lvl="2" indent="-457200">
              <a:buFont typeface="Arial" panose="020B0604020202020204" pitchFamily="34" charset="0"/>
              <a:buChar char="•"/>
            </a:pPr>
            <a:r>
              <a:rPr lang="en-US" sz="1200" dirty="0">
                <a:solidFill>
                  <a:srgbClr val="0070C0"/>
                </a:solidFill>
                <a:latin typeface="Montserrat Medium" panose="00000600000000000000" pitchFamily="2" charset="0"/>
              </a:rPr>
              <a:t>350 News Sources</a:t>
            </a:r>
          </a:p>
          <a:p>
            <a:pPr marL="1371600" lvl="2" indent="-457200">
              <a:buFont typeface="Arial" panose="020B0604020202020204" pitchFamily="34" charset="0"/>
              <a:buChar char="•"/>
            </a:pPr>
            <a:r>
              <a:rPr lang="en-US" sz="1200" dirty="0">
                <a:solidFill>
                  <a:srgbClr val="0070C0"/>
                </a:solidFill>
                <a:latin typeface="Montserrat Medium" panose="00000600000000000000" pitchFamily="2" charset="0"/>
              </a:rPr>
              <a:t>1M Impressions</a:t>
            </a:r>
          </a:p>
          <a:p>
            <a:pPr marL="1371600" lvl="2" indent="-457200">
              <a:buFont typeface="Arial" panose="020B0604020202020204" pitchFamily="34" charset="0"/>
              <a:buChar char="•"/>
            </a:pPr>
            <a:r>
              <a:rPr lang="en-US" sz="1200" dirty="0">
                <a:solidFill>
                  <a:srgbClr val="0070C0"/>
                </a:solidFill>
                <a:latin typeface="Montserrat Medium" panose="00000600000000000000" pitchFamily="2" charset="0"/>
              </a:rPr>
              <a:t>1% Neg Sentiment</a:t>
            </a:r>
          </a:p>
          <a:p>
            <a:pPr marL="1371600" lvl="2" indent="-457200">
              <a:buFont typeface="Arial" panose="020B0604020202020204" pitchFamily="34" charset="0"/>
              <a:buChar char="•"/>
            </a:pPr>
            <a:endParaRPr lang="en-US" sz="1200"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dirty="0">
              <a:solidFill>
                <a:srgbClr val="0070C0"/>
              </a:solidFill>
              <a:latin typeface="Montserrat Medium" panose="00000600000000000000" pitchFamily="2" charset="0"/>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p:txBody>
      </p:sp>
      <p:sp>
        <p:nvSpPr>
          <p:cNvPr id="3" name="TextBox 2">
            <a:extLst>
              <a:ext uri="{FF2B5EF4-FFF2-40B4-BE49-F238E27FC236}">
                <a16:creationId xmlns:a16="http://schemas.microsoft.com/office/drawing/2014/main" id="{62573C24-148B-EB15-C75B-124E8D750A57}"/>
              </a:ext>
            </a:extLst>
          </p:cNvPr>
          <p:cNvSpPr txBox="1"/>
          <p:nvPr/>
        </p:nvSpPr>
        <p:spPr>
          <a:xfrm>
            <a:off x="271150" y="2010619"/>
            <a:ext cx="11649692"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70C0"/>
                </a:solidFill>
                <a:effectLst/>
                <a:uLnTx/>
                <a:uFillTx/>
                <a:latin typeface="Montserrat Medium" panose="00000600000000000000" pitchFamily="2" charset="0"/>
                <a:ea typeface="+mn-ea"/>
                <a:cs typeface="+mn-cs"/>
              </a:rPr>
              <a:t>FY 26 Objective</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0C0"/>
                </a:solidFill>
                <a:effectLst/>
                <a:uLnTx/>
                <a:uFillTx/>
                <a:latin typeface="Montserrat Medium" panose="00000600000000000000" pitchFamily="2" charset="0"/>
                <a:ea typeface="+mn-ea"/>
                <a:cs typeface="+mn-cs"/>
              </a:rPr>
              <a:t>Continue the expansion of local brand strategies, grow the licensing and royalties program with an emphasis on new retail locations and expansion of the Walmart partnership, and expand the already successful strategy of telling the UAFS story.</a:t>
            </a:r>
            <a:endParaRPr kumimoji="0" lang="en-US" sz="2400" b="1" i="0" u="none" strike="noStrike" kern="1200" cap="none" spc="0" normalizeH="0" baseline="0" noProof="0" dirty="0">
              <a:ln>
                <a:noFill/>
              </a:ln>
              <a:solidFill>
                <a:srgbClr val="0070C0"/>
              </a:solidFill>
              <a:effectLst/>
              <a:uLnTx/>
              <a:uFillTx/>
              <a:latin typeface="Montserrat Medium" panose="00000600000000000000" pitchFamily="2" charset="0"/>
              <a:ea typeface="+mn-ea"/>
              <a:cs typeface="+mn-cs"/>
            </a:endParaRPr>
          </a:p>
        </p:txBody>
      </p:sp>
      <p:sp>
        <p:nvSpPr>
          <p:cNvPr id="4" name="Title 3">
            <a:extLst>
              <a:ext uri="{FF2B5EF4-FFF2-40B4-BE49-F238E27FC236}">
                <a16:creationId xmlns:a16="http://schemas.microsoft.com/office/drawing/2014/main" id="{CE16D200-461C-03DE-9519-3712B46361A9}"/>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pPr marL="914400" marR="0" lvl="1" indent="-457200" defTabSz="914400" rtl="0" eaLnBrk="1" fontAlgn="auto" latinLnBrk="0" hangingPunct="1">
              <a:lnSpc>
                <a:spcPct val="100000"/>
              </a:lnSpc>
              <a:spcBef>
                <a:spcPts val="0"/>
              </a:spcBef>
              <a:spcAft>
                <a:spcPts val="0"/>
              </a:spcAft>
              <a:tabLst/>
              <a:defRPr/>
            </a:pPr>
            <a:r>
              <a:rPr lang="en-US" kern="1200" dirty="0">
                <a:solidFill>
                  <a:srgbClr val="0070C0"/>
                </a:solidFill>
                <a:latin typeface="Montserrat Medium" panose="00000600000000000000" pitchFamily="2" charset="0"/>
              </a:rPr>
              <a:t>Continue the expansion of local brand strategies, grow the licensing and royalties' program with an emphasis on new retail locations and expansion of the Walmart partnership, and expand the already successful strategy of telling the UAFS story.</a:t>
            </a:r>
            <a:endParaRPr lang="en-US" sz="2400" b="1" kern="1200" dirty="0">
              <a:solidFill>
                <a:srgbClr val="0070C0"/>
              </a:solidFill>
              <a:latin typeface="Montserrat Medium" panose="00000600000000000000" pitchFamily="2" charset="0"/>
            </a:endParaRPr>
          </a:p>
        </p:txBody>
      </p:sp>
    </p:spTree>
    <p:extLst>
      <p:ext uri="{BB962C8B-B14F-4D97-AF65-F5344CB8AC3E}">
        <p14:creationId xmlns:p14="http://schemas.microsoft.com/office/powerpoint/2010/main" val="35929614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21033</TotalTime>
  <Words>2033</Words>
  <Application>Microsoft Office PowerPoint</Application>
  <PresentationFormat>Widescreen</PresentationFormat>
  <Paragraphs>537</Paragraphs>
  <Slides>21</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Courier New</vt:lpstr>
      <vt:lpstr>Montserrat</vt:lpstr>
      <vt:lpstr>Montserrat Light</vt:lpstr>
      <vt:lpstr>Montserrat Medium</vt:lpstr>
      <vt:lpstr>Office Theme</vt:lpstr>
      <vt:lpstr>Institutional Effectiveness Plan University Advancement</vt:lpstr>
      <vt:lpstr>Advancement</vt:lpstr>
      <vt:lpstr>2024-2025 Highlights</vt:lpstr>
      <vt:lpstr>Drive interest in UAFS as a first-choice institution and invest in innovative recruiting practices to ensure continued enrollment growth. </vt:lpstr>
      <vt:lpstr>Drive interest in UAFS as a first-choice institution and invest in innovative recruiting practices to ensure continued enrollment growth. </vt:lpstr>
      <vt:lpstr>Optimize comprehensive institutional and private aid practices to ensure a UAFS education is accessible to all. </vt:lpstr>
      <vt:lpstr>Optimize comprehensive institutional and private aid practices to ensure a UAFS education is accessible to all. </vt:lpstr>
      <vt:lpstr>Expand local brand strategies, grow the licensing and royalties program, and evolve strategies to tell the UAFS story.</vt:lpstr>
      <vt:lpstr>Continue the expansion of local brand strategies, grow the licensing and royalties' program with an emphasis on new retail locations and expansion of the Walmart partnership, and expand the already successful strategy of telling the UAFS story.</vt:lpstr>
      <vt:lpstr>Utilize comprehensive advancement strategies to support the Centers of Excellence.</vt:lpstr>
      <vt:lpstr>Expand on the advancement support of the Centers of Excellence and intentionally grow each center related to the capabilities within advancement. </vt:lpstr>
      <vt:lpstr>Achieve year-over-year goals of the development operations with specific strategies leading up to the public launch of the comprehensive campaign.</vt:lpstr>
      <vt:lpstr>Build on the strong launch of the public phase of the comprehensive campaign and deploy the development strategies that have been built for this purpose.</vt:lpstr>
      <vt:lpstr>Expand the alumni engagement operation and grow corporate partnerships.</vt:lpstr>
      <vt:lpstr>Continue deploying the new alumni engagement strategic plan tactics and continue evolving the corporate partnership strategies.</vt:lpstr>
      <vt:lpstr>Continue strategies to grow the overall portfolio of the UAFS Foundation.</vt:lpstr>
      <vt:lpstr>Continue strategies to grow the overall portfolio of the UAFS Foundation and expand on opportunities for the campus to utilize and plan with Foundation funds.</vt:lpstr>
      <vt:lpstr>Short-term Resource Requests for FY27</vt:lpstr>
      <vt:lpstr>Long-term Resource Requests</vt:lpstr>
      <vt:lpstr>The History of This Campaign</vt:lpstr>
      <vt:lpstr>Intrepid Ambition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UAFS Foundation Inc.</dc:title>
  <dc:creator>Blake Rickman</dc:creator>
  <cp:lastModifiedBy>Scott Goines</cp:lastModifiedBy>
  <cp:revision>21</cp:revision>
  <dcterms:created xsi:type="dcterms:W3CDTF">2024-01-08T20:38:45Z</dcterms:created>
  <dcterms:modified xsi:type="dcterms:W3CDTF">2026-03-13T22:06:05Z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3887d94-9f36-44fc-82d1-02b03f02a054_Enabled">
    <vt:lpwstr>true</vt:lpwstr>
  </property>
  <property fmtid="{D5CDD505-2E9C-101B-9397-08002B2CF9AE}" pid="3" name="MSIP_Label_63887d94-9f36-44fc-82d1-02b03f02a054_SetDate">
    <vt:lpwstr>2024-01-08T20:45:08Z</vt:lpwstr>
  </property>
  <property fmtid="{D5CDD505-2E9C-101B-9397-08002B2CF9AE}" pid="4" name="MSIP_Label_63887d94-9f36-44fc-82d1-02b03f02a054_Method">
    <vt:lpwstr>Standard</vt:lpwstr>
  </property>
  <property fmtid="{D5CDD505-2E9C-101B-9397-08002B2CF9AE}" pid="5" name="MSIP_Label_63887d94-9f36-44fc-82d1-02b03f02a054_Name">
    <vt:lpwstr>Public</vt:lpwstr>
  </property>
  <property fmtid="{D5CDD505-2E9C-101B-9397-08002B2CF9AE}" pid="6" name="MSIP_Label_63887d94-9f36-44fc-82d1-02b03f02a054_SiteId">
    <vt:lpwstr>16b5484d-2207-4386-bab1-799b667f4034</vt:lpwstr>
  </property>
  <property fmtid="{D5CDD505-2E9C-101B-9397-08002B2CF9AE}" pid="7" name="MSIP_Label_63887d94-9f36-44fc-82d1-02b03f02a054_ActionId">
    <vt:lpwstr>480c3d54-cf46-410c-a9d6-472a0cff82df</vt:lpwstr>
  </property>
  <property fmtid="{D5CDD505-2E9C-101B-9397-08002B2CF9AE}" pid="8" name="MSIP_Label_63887d94-9f36-44fc-82d1-02b03f02a054_ContentBits">
    <vt:lpwstr>0</vt:lpwstr>
  </property>
</Properties>
</file>