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5" r:id="rId3"/>
    <p:sldId id="267" r:id="rId4"/>
    <p:sldId id="282" r:id="rId5"/>
    <p:sldId id="303" r:id="rId6"/>
    <p:sldId id="304" r:id="rId7"/>
    <p:sldId id="305" r:id="rId8"/>
    <p:sldId id="306" r:id="rId9"/>
    <p:sldId id="307" r:id="rId10"/>
    <p:sldId id="308" r:id="rId11"/>
    <p:sldId id="309" r:id="rId12"/>
    <p:sldId id="310" r:id="rId13"/>
    <p:sldId id="318" r:id="rId14"/>
    <p:sldId id="312" r:id="rId15"/>
    <p:sldId id="319" r:id="rId16"/>
    <p:sldId id="314" r:id="rId17"/>
    <p:sldId id="320" r:id="rId18"/>
    <p:sldId id="316" r:id="rId19"/>
    <p:sldId id="317" r:id="rId20"/>
    <p:sldId id="285" r:id="rId21"/>
    <p:sldId id="32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51640-7170-4FE9-885A-F3BC7D824F6D}" v="7" dt="2026-01-13T14:36:22.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3" autoAdjust="0"/>
    <p:restoredTop sz="86425"/>
  </p:normalViewPr>
  <p:slideViewPr>
    <p:cSldViewPr snapToGrid="0">
      <p:cViewPr varScale="1">
        <p:scale>
          <a:sx n="149" d="100"/>
          <a:sy n="149" d="100"/>
        </p:scale>
        <p:origin x="192" y="1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Medium"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Medium" pitchFamily="2" charset="77"/>
              </a:defRPr>
            </a:lvl1pPr>
          </a:lstStyle>
          <a:p>
            <a:fld id="{0559FC9E-2188-D942-8B63-8199B4C3FC9D}" type="datetimeFigureOut">
              <a:rPr lang="en-US" smtClean="0"/>
              <a:pPr/>
              <a:t>3/4/26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Medium"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Medium" pitchFamily="2" charset="77"/>
              </a:defRPr>
            </a:lvl1pPr>
          </a:lstStyle>
          <a:p>
            <a:fld id="{5C14AFB4-4D8E-B243-B46F-648AC895DF75}" type="slidenum">
              <a:rPr lang="en-US" smtClean="0"/>
              <a:pPr/>
              <a:t>‹#›</a:t>
            </a:fld>
            <a:endParaRPr lang="en-US" dirty="0"/>
          </a:p>
        </p:txBody>
      </p:sp>
    </p:spTree>
    <p:extLst>
      <p:ext uri="{BB962C8B-B14F-4D97-AF65-F5344CB8AC3E}">
        <p14:creationId xmlns:p14="http://schemas.microsoft.com/office/powerpoint/2010/main" val="31522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Medium" pitchFamily="2" charset="77"/>
        <a:ea typeface="+mn-ea"/>
        <a:cs typeface="+mn-cs"/>
      </a:defRPr>
    </a:lvl1pPr>
    <a:lvl2pPr marL="457200" algn="l" defTabSz="914400" rtl="0" eaLnBrk="1" latinLnBrk="0" hangingPunct="1">
      <a:defRPr sz="1200" b="0" i="0" kern="1200">
        <a:solidFill>
          <a:schemeClr val="tx1"/>
        </a:solidFill>
        <a:latin typeface="Montserrat Medium" pitchFamily="2" charset="77"/>
        <a:ea typeface="+mn-ea"/>
        <a:cs typeface="+mn-cs"/>
      </a:defRPr>
    </a:lvl2pPr>
    <a:lvl3pPr marL="914400" algn="l" defTabSz="914400" rtl="0" eaLnBrk="1" latinLnBrk="0" hangingPunct="1">
      <a:defRPr sz="1200" b="0" i="0" kern="1200">
        <a:solidFill>
          <a:schemeClr val="tx1"/>
        </a:solidFill>
        <a:latin typeface="Montserrat Medium" pitchFamily="2" charset="77"/>
        <a:ea typeface="+mn-ea"/>
        <a:cs typeface="+mn-cs"/>
      </a:defRPr>
    </a:lvl3pPr>
    <a:lvl4pPr marL="1371600" algn="l" defTabSz="914400" rtl="0" eaLnBrk="1" latinLnBrk="0" hangingPunct="1">
      <a:defRPr sz="1200" b="0" i="0" kern="1200">
        <a:solidFill>
          <a:schemeClr val="tx1"/>
        </a:solidFill>
        <a:latin typeface="Montserrat Medium" pitchFamily="2" charset="77"/>
        <a:ea typeface="+mn-ea"/>
        <a:cs typeface="+mn-cs"/>
      </a:defRPr>
    </a:lvl4pPr>
    <a:lvl5pPr marL="1828800" algn="l" defTabSz="914400" rtl="0" eaLnBrk="1" latinLnBrk="0" hangingPunct="1">
      <a:defRPr sz="1200" b="0" i="0" kern="1200">
        <a:solidFill>
          <a:schemeClr val="tx1"/>
        </a:solidFill>
        <a:latin typeface="Montserrat Medium"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UAFS’s strategic plan is empowering, visionary, and adaptable but most importantly it is actionable. </a:t>
            </a:r>
          </a:p>
          <a:p>
            <a:endParaRPr lang="en-US" dirty="0"/>
          </a:p>
        </p:txBody>
      </p:sp>
      <p:sp>
        <p:nvSpPr>
          <p:cNvPr id="4" name="Slide Number Placeholder 3"/>
          <p:cNvSpPr>
            <a:spLocks noGrp="1"/>
          </p:cNvSpPr>
          <p:nvPr>
            <p:ph type="sldNum" sz="quarter" idx="5"/>
          </p:nvPr>
        </p:nvSpPr>
        <p:spPr/>
        <p:txBody>
          <a:bodyPr/>
          <a:lstStyle/>
          <a:p>
            <a:fld id="{81CF272F-26C7-3A48-A0AB-52BE0172AA6D}" type="slidenum">
              <a:rPr lang="en-US" smtClean="0"/>
              <a:t>2</a:t>
            </a:fld>
            <a:endParaRPr lang="en-US"/>
          </a:p>
        </p:txBody>
      </p:sp>
    </p:spTree>
    <p:extLst>
      <p:ext uri="{BB962C8B-B14F-4D97-AF65-F5344CB8AC3E}">
        <p14:creationId xmlns:p14="http://schemas.microsoft.com/office/powerpoint/2010/main" val="16021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14AFB4-4D8E-B243-B46F-648AC895DF75}" type="slidenum">
              <a:rPr lang="en-US" smtClean="0"/>
              <a:pPr/>
              <a:t>4</a:t>
            </a:fld>
            <a:endParaRPr lang="en-US" dirty="0"/>
          </a:p>
        </p:txBody>
      </p:sp>
    </p:spTree>
    <p:extLst>
      <p:ext uri="{BB962C8B-B14F-4D97-AF65-F5344CB8AC3E}">
        <p14:creationId xmlns:p14="http://schemas.microsoft.com/office/powerpoint/2010/main" val="244841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14AFB4-4D8E-B243-B46F-648AC895DF75}" type="slidenum">
              <a:rPr lang="en-US" smtClean="0"/>
              <a:pPr/>
              <a:t>5</a:t>
            </a:fld>
            <a:endParaRPr lang="en-US" dirty="0"/>
          </a:p>
        </p:txBody>
      </p:sp>
    </p:spTree>
    <p:extLst>
      <p:ext uri="{BB962C8B-B14F-4D97-AF65-F5344CB8AC3E}">
        <p14:creationId xmlns:p14="http://schemas.microsoft.com/office/powerpoint/2010/main" val="103695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14AFB4-4D8E-B243-B46F-648AC895DF75}" type="slidenum">
              <a:rPr lang="en-US" smtClean="0"/>
              <a:pPr/>
              <a:t>6</a:t>
            </a:fld>
            <a:endParaRPr lang="en-US" dirty="0"/>
          </a:p>
        </p:txBody>
      </p:sp>
    </p:spTree>
    <p:extLst>
      <p:ext uri="{BB962C8B-B14F-4D97-AF65-F5344CB8AC3E}">
        <p14:creationId xmlns:p14="http://schemas.microsoft.com/office/powerpoint/2010/main" val="411607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4F53-3B51-8405-F0DA-3A9495E9A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33678-210E-0E46-6965-9D72AB116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860FA-4C9A-A371-B987-F6A9111AC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961DE7-121B-3AA0-A19A-B3ED77227DDE}"/>
              </a:ext>
            </a:extLst>
          </p:cNvPr>
          <p:cNvSpPr>
            <a:spLocks noGrp="1"/>
          </p:cNvSpPr>
          <p:nvPr>
            <p:ph type="sldNum" sz="quarter" idx="5"/>
          </p:nvPr>
        </p:nvSpPr>
        <p:spPr/>
        <p:txBody>
          <a:bodyPr/>
          <a:lstStyle/>
          <a:p>
            <a:fld id="{A709F5DA-A300-C84C-8606-310346EBC9EB}" type="slidenum">
              <a:rPr lang="en-US" smtClean="0"/>
              <a:t>20</a:t>
            </a:fld>
            <a:endParaRPr lang="en-US"/>
          </a:p>
        </p:txBody>
      </p:sp>
    </p:spTree>
    <p:extLst>
      <p:ext uri="{BB962C8B-B14F-4D97-AF65-F5344CB8AC3E}">
        <p14:creationId xmlns:p14="http://schemas.microsoft.com/office/powerpoint/2010/main" val="231036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D9444-F65A-834A-993C-B950ED2A6AAA}" type="slidenum">
              <a:rPr lang="en-US" smtClean="0"/>
              <a:t>21</a:t>
            </a:fld>
            <a:endParaRPr lang="en-US"/>
          </a:p>
        </p:txBody>
      </p:sp>
    </p:spTree>
    <p:extLst>
      <p:ext uri="{BB962C8B-B14F-4D97-AF65-F5344CB8AC3E}">
        <p14:creationId xmlns:p14="http://schemas.microsoft.com/office/powerpoint/2010/main" val="113181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172A-10D7-A216-1AA8-1DBF9D26C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3C8401-2479-BC7F-0F7C-808BDD5C7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356E80-0B9C-ED9A-AF0F-41D52154044F}"/>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5" name="Footer Placeholder 4">
            <a:extLst>
              <a:ext uri="{FF2B5EF4-FFF2-40B4-BE49-F238E27FC236}">
                <a16:creationId xmlns:a16="http://schemas.microsoft.com/office/drawing/2014/main" id="{FAAE2604-7D81-033A-2020-78E0D36A0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AC3F0-279E-3BF8-B10D-85709F7C4D15}"/>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23695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92FF-F1FF-2375-E48C-4026AAB41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6A90E-9EB4-4B87-A265-0015E2E5A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7E330-895F-CF58-4A76-8CEDCD6E96D4}"/>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5" name="Footer Placeholder 4">
            <a:extLst>
              <a:ext uri="{FF2B5EF4-FFF2-40B4-BE49-F238E27FC236}">
                <a16:creationId xmlns:a16="http://schemas.microsoft.com/office/drawing/2014/main" id="{22D5DCA5-CE2D-09FF-7F9A-812AEE78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CFBB0-EE28-61C5-EEBC-8958B4F38D6A}"/>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19454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F8388-2A9D-B7FB-5C0B-AF8BD4A3E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C7E77-090D-26F4-4AE8-09F0DDDF9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18EC8-386C-89CA-6C4F-85BC45F81699}"/>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5" name="Footer Placeholder 4">
            <a:extLst>
              <a:ext uri="{FF2B5EF4-FFF2-40B4-BE49-F238E27FC236}">
                <a16:creationId xmlns:a16="http://schemas.microsoft.com/office/drawing/2014/main" id="{CE7091B8-4F7B-7209-557A-3C3FE58A4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3DBC3-09F7-2E78-5D7B-BF0CC27B3BA2}"/>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256129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E9F1-DC83-117A-79EE-A0E0616CD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9A37B-6EC2-A05F-208F-4B5BA153A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2E3D9-01FF-6B93-9766-0897DBA4C1B1}"/>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5" name="Footer Placeholder 4">
            <a:extLst>
              <a:ext uri="{FF2B5EF4-FFF2-40B4-BE49-F238E27FC236}">
                <a16:creationId xmlns:a16="http://schemas.microsoft.com/office/drawing/2014/main" id="{05C7AA10-EC4C-EB77-768F-76B53ACF8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B3CE8-CEA2-12D2-1F12-9CBF1617337B}"/>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08900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5D96-345E-1ABA-C343-DCCB04D59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FCD9-3B06-7DCE-F8A2-BD0B6F56B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C28D7-23D9-8F61-268C-8DAC3A99D49D}"/>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5" name="Footer Placeholder 4">
            <a:extLst>
              <a:ext uri="{FF2B5EF4-FFF2-40B4-BE49-F238E27FC236}">
                <a16:creationId xmlns:a16="http://schemas.microsoft.com/office/drawing/2014/main" id="{68B0F9F4-010F-5A58-04FB-574D7B192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CF974-3B90-08AD-BC04-90A4FC151E67}"/>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8163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E660-5B09-6E28-71A1-C4E4753CC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29D30-D2A4-46C7-58B5-36915C1BD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FD6658-B3FA-3C00-5381-CE8F385BA9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05518-1D5F-C796-654A-BE1E0A1EB92E}"/>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6" name="Footer Placeholder 5">
            <a:extLst>
              <a:ext uri="{FF2B5EF4-FFF2-40B4-BE49-F238E27FC236}">
                <a16:creationId xmlns:a16="http://schemas.microsoft.com/office/drawing/2014/main" id="{08046620-5C97-52EB-B9A4-1CCC7FB9A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E5BEC-DEEE-88B3-B648-3843570FB024}"/>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17102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210C-811E-311A-EE72-690A5B765F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2AF4A-F06B-5A3A-B75D-6C43870C6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F212A-DFC9-2377-F8BF-D8767A609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D7606-288D-0B3C-6E6B-2AB99A38D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3916E8-692C-DA42-3C8F-15E87669C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3EACD-0E13-E0D6-91A6-36BED9AD99B5}"/>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8" name="Footer Placeholder 7">
            <a:extLst>
              <a:ext uri="{FF2B5EF4-FFF2-40B4-BE49-F238E27FC236}">
                <a16:creationId xmlns:a16="http://schemas.microsoft.com/office/drawing/2014/main" id="{7E078888-5753-AA06-0759-DE8CB3B356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FF9714-A528-C799-2ADD-6BED93BF0CED}"/>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462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6750-397F-9885-5FCC-92F77CB972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B4915D-9B52-9726-622F-D3E606E835A8}"/>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4" name="Footer Placeholder 3">
            <a:extLst>
              <a:ext uri="{FF2B5EF4-FFF2-40B4-BE49-F238E27FC236}">
                <a16:creationId xmlns:a16="http://schemas.microsoft.com/office/drawing/2014/main" id="{F36637F7-85A2-6CD0-9507-858E1AED23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465952-3F7A-B9F6-06FC-D088ED2B78FB}"/>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74078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20B47-BFB7-5EFF-6423-44BCF9E69A45}"/>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3" name="Footer Placeholder 2">
            <a:extLst>
              <a:ext uri="{FF2B5EF4-FFF2-40B4-BE49-F238E27FC236}">
                <a16:creationId xmlns:a16="http://schemas.microsoft.com/office/drawing/2014/main" id="{D5DD5948-9648-84F4-E06C-8E2F3E544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46F159-7FB9-CBA8-2740-BC22D3478BCC}"/>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75474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C805-55C8-861A-4ACB-6E17D0B6E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3AABEC-6756-A566-ECA8-FF394FF94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4EF9-1703-5B9E-8C9E-A6D1B960C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41BDA-4B6A-3575-AE33-307A328F48C5}"/>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6" name="Footer Placeholder 5">
            <a:extLst>
              <a:ext uri="{FF2B5EF4-FFF2-40B4-BE49-F238E27FC236}">
                <a16:creationId xmlns:a16="http://schemas.microsoft.com/office/drawing/2014/main" id="{123A4BC1-E037-002E-2A1B-3FAF5207C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10038-C1DB-7406-3F3A-DEB0D643BBCC}"/>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342012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8B8A-5623-D375-DD10-8F0860C47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E024CB-75BC-BAE5-376B-655643D89C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401118-B045-5E43-2E3B-9486EE707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3A06B-70C2-AA19-AF00-F14E85F7D8E7}"/>
              </a:ext>
            </a:extLst>
          </p:cNvPr>
          <p:cNvSpPr>
            <a:spLocks noGrp="1"/>
          </p:cNvSpPr>
          <p:nvPr>
            <p:ph type="dt" sz="half" idx="10"/>
          </p:nvPr>
        </p:nvSpPr>
        <p:spPr/>
        <p:txBody>
          <a:bodyPr/>
          <a:lstStyle/>
          <a:p>
            <a:fld id="{831E4286-FA37-40F9-A035-96F75458927B}" type="datetimeFigureOut">
              <a:rPr lang="en-US" smtClean="0"/>
              <a:t>3/4/26</a:t>
            </a:fld>
            <a:endParaRPr lang="en-US"/>
          </a:p>
        </p:txBody>
      </p:sp>
      <p:sp>
        <p:nvSpPr>
          <p:cNvPr id="6" name="Footer Placeholder 5">
            <a:extLst>
              <a:ext uri="{FF2B5EF4-FFF2-40B4-BE49-F238E27FC236}">
                <a16:creationId xmlns:a16="http://schemas.microsoft.com/office/drawing/2014/main" id="{469FCF04-9B3C-92C3-4200-2706C8AD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0DFB5-312A-41D5-9314-A46463F0BAB4}"/>
              </a:ext>
            </a:extLst>
          </p:cNvPr>
          <p:cNvSpPr>
            <a:spLocks noGrp="1"/>
          </p:cNvSpPr>
          <p:nvPr>
            <p:ph type="sldNum" sz="quarter" idx="12"/>
          </p:nvPr>
        </p:nvSpPr>
        <p:spPr/>
        <p:txBody>
          <a:bodyPr/>
          <a:lstStyle/>
          <a:p>
            <a:fld id="{474B4669-BED0-4C59-9D60-691BA4BF703B}" type="slidenum">
              <a:rPr lang="en-US" smtClean="0"/>
              <a:t>‹#›</a:t>
            </a:fld>
            <a:endParaRPr lang="en-US"/>
          </a:p>
        </p:txBody>
      </p:sp>
    </p:spTree>
    <p:extLst>
      <p:ext uri="{BB962C8B-B14F-4D97-AF65-F5344CB8AC3E}">
        <p14:creationId xmlns:p14="http://schemas.microsoft.com/office/powerpoint/2010/main" val="1234796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443CC-5BCA-497C-7645-F889A6D6D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98AA7B-25E7-66F0-75DC-F985BCFCD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3A6608-593D-AF80-C834-DDAFE4F5C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Medium" pitchFamily="2" charset="77"/>
              </a:defRPr>
            </a:lvl1pPr>
          </a:lstStyle>
          <a:p>
            <a:fld id="{831E4286-FA37-40F9-A035-96F75458927B}" type="datetimeFigureOut">
              <a:rPr lang="en-US" smtClean="0"/>
              <a:pPr/>
              <a:t>3/4/26</a:t>
            </a:fld>
            <a:endParaRPr lang="en-US" dirty="0"/>
          </a:p>
        </p:txBody>
      </p:sp>
      <p:sp>
        <p:nvSpPr>
          <p:cNvPr id="5" name="Footer Placeholder 4">
            <a:extLst>
              <a:ext uri="{FF2B5EF4-FFF2-40B4-BE49-F238E27FC236}">
                <a16:creationId xmlns:a16="http://schemas.microsoft.com/office/drawing/2014/main" id="{A17D4DAC-5001-08B1-02F9-6496A989A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Medium" pitchFamily="2" charset="77"/>
              </a:defRPr>
            </a:lvl1pPr>
          </a:lstStyle>
          <a:p>
            <a:endParaRPr lang="en-US" dirty="0"/>
          </a:p>
        </p:txBody>
      </p:sp>
      <p:sp>
        <p:nvSpPr>
          <p:cNvPr id="6" name="Slide Number Placeholder 5">
            <a:extLst>
              <a:ext uri="{FF2B5EF4-FFF2-40B4-BE49-F238E27FC236}">
                <a16:creationId xmlns:a16="http://schemas.microsoft.com/office/drawing/2014/main" id="{337D291B-D4A2-B4E6-3428-3DA13CF83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Medium" pitchFamily="2" charset="77"/>
              </a:defRPr>
            </a:lvl1pPr>
          </a:lstStyle>
          <a:p>
            <a:fld id="{474B4669-BED0-4C59-9D60-691BA4BF703B}" type="slidenum">
              <a:rPr lang="en-US" smtClean="0"/>
              <a:pPr/>
              <a:t>‹#›</a:t>
            </a:fld>
            <a:endParaRPr lang="en-US" dirty="0"/>
          </a:p>
        </p:txBody>
      </p:sp>
    </p:spTree>
    <p:extLst>
      <p:ext uri="{BB962C8B-B14F-4D97-AF65-F5344CB8AC3E}">
        <p14:creationId xmlns:p14="http://schemas.microsoft.com/office/powerpoint/2010/main" val="3993935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Montserrat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014E6DB-4420-6732-11E4-E4CF297245BA}"/>
              </a:ext>
            </a:extLst>
          </p:cNvPr>
          <p:cNvSpPr txBox="1">
            <a:spLocks noGrp="1"/>
          </p:cNvSpPr>
          <p:nvPr>
            <p:ph type="title" idx="4294967295"/>
          </p:nvPr>
        </p:nvSpPr>
        <p:spPr>
          <a:xfrm>
            <a:off x="1283213" y="2613392"/>
            <a:ext cx="9625574"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ontserrat" pitchFamily="2" charset="77"/>
                <a:ea typeface="+mn-ea"/>
                <a:cs typeface="+mn-cs"/>
              </a:rPr>
              <a:t>Institutional Effectiveness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Montserrat" pitchFamily="2" charset="77"/>
                <a:ea typeface="+mn-ea"/>
                <a:cs typeface="+mn-cs"/>
              </a:rPr>
              <a:t>University Advancement</a:t>
            </a:r>
          </a:p>
        </p:txBody>
      </p:sp>
    </p:spTree>
    <p:extLst>
      <p:ext uri="{BB962C8B-B14F-4D97-AF65-F5344CB8AC3E}">
        <p14:creationId xmlns:p14="http://schemas.microsoft.com/office/powerpoint/2010/main" val="46151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2.3.4</a:t>
            </a:r>
          </a:p>
          <a:p>
            <a:pPr>
              <a:lnSpc>
                <a:spcPct val="100000"/>
              </a:lnSpc>
              <a:spcBef>
                <a:spcPts val="0"/>
              </a:spcBef>
              <a:buClr>
                <a:schemeClr val="dk1"/>
              </a:buClr>
              <a:buSzPts val="2700"/>
              <a:buFont typeface="Montserrat Medium"/>
              <a:buNone/>
            </a:pPr>
            <a:r>
              <a:rPr lang="en-US" sz="2000" dirty="0">
                <a:latin typeface="Montserrat" pitchFamily="2" charset="77"/>
              </a:rPr>
              <a:t>Establish centers of excellence to enhance academic programs in high-demand fields, support student success, and power the regional economy.</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232202"/>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$7.625M to Establish the Center for Nonprofits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$60k for Nursing and Engineering Scholarships (Health Sciences &amp; Advanced Manufacturing)</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$35K to Art Scholarships (Art &amp; Design)</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$25k to Nursing Scholarships (Health Sciences)</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Specialized Workforce Marketing Campaign to Boost CTE in the Region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Facilitated Data Science Listening Tours (Data Science)</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All 5 Centers Represented in the Chancellor’s Report and 4 in Belltower </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136269"/>
            <a:ext cx="116496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Utilize comprehensive advancement strategies to support the Centers of Excellence.</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19FA2171-A8B8-3212-CE54-43F4F185387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2.3.4 Objective and Results</a:t>
            </a:r>
          </a:p>
        </p:txBody>
      </p:sp>
    </p:spTree>
    <p:extLst>
      <p:ext uri="{BB962C8B-B14F-4D97-AF65-F5344CB8AC3E}">
        <p14:creationId xmlns:p14="http://schemas.microsoft.com/office/powerpoint/2010/main" val="360833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2.3.4</a:t>
            </a:r>
          </a:p>
          <a:p>
            <a:pPr>
              <a:lnSpc>
                <a:spcPct val="100000"/>
              </a:lnSpc>
              <a:spcBef>
                <a:spcPts val="0"/>
              </a:spcBef>
              <a:buClr>
                <a:schemeClr val="dk1"/>
              </a:buClr>
              <a:buSzPts val="2700"/>
              <a:buFont typeface="Montserrat Medium"/>
              <a:buNone/>
            </a:pPr>
            <a:r>
              <a:rPr lang="en-US" sz="2000" dirty="0">
                <a:latin typeface="Montserrat" pitchFamily="2" charset="77"/>
              </a:rPr>
              <a:t>Establish centers of excellence to enhance academic programs in high-demand fields, support student success, and power the regional economy.</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498598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capital project fundraising for a Center for Advanced Manufacturing (Advanced Manufacturing)</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capital project fundraising for a Center for Health Innovation (Health Sciences)</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Continue Major Gift/Grant Fundraising in Support of the Center for Nonprofits (Economic Development)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Begin Planning External Engagement Strategies for </a:t>
            </a:r>
            <a:r>
              <a:rPr lang="en-US" sz="1400" b="1" dirty="0" err="1">
                <a:solidFill>
                  <a:srgbClr val="0070C0"/>
                </a:solidFill>
                <a:latin typeface="Montserrat Medium" panose="00000600000000000000" pitchFamily="2" charset="0"/>
              </a:rPr>
              <a:t>Windgate</a:t>
            </a:r>
            <a:r>
              <a:rPr lang="en-US" sz="1400" b="1" dirty="0">
                <a:solidFill>
                  <a:srgbClr val="0070C0"/>
                </a:solidFill>
                <a:latin typeface="Montserrat Medium" panose="00000600000000000000" pitchFamily="2" charset="0"/>
              </a:rPr>
              <a:t> Expansion Grand Opening (Art &amp; Design)</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Complete Facilitated Listening Tours for Computer and Data Science (Computer and Data Science )</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All 5 Centers represented in the Chancellor’s Report, Belltower, and NEW Foundation Annual Report</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136269"/>
            <a:ext cx="116496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on the advancement support of the Centers of Excellence and intentionally grow each center related to the capabilities within advancement. </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D6F2F18B-F9AC-9962-5280-7BF9E21AAD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2.3.4 Objective and Goals</a:t>
            </a:r>
          </a:p>
        </p:txBody>
      </p:sp>
    </p:spTree>
    <p:extLst>
      <p:ext uri="{BB962C8B-B14F-4D97-AF65-F5344CB8AC3E}">
        <p14:creationId xmlns:p14="http://schemas.microsoft.com/office/powerpoint/2010/main" val="46796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4.1.2</a:t>
            </a:r>
          </a:p>
          <a:p>
            <a:pPr>
              <a:lnSpc>
                <a:spcPct val="100000"/>
              </a:lnSpc>
              <a:spcBef>
                <a:spcPts val="0"/>
              </a:spcBef>
              <a:buClr>
                <a:schemeClr val="dk1"/>
              </a:buClr>
              <a:buSzPts val="2700"/>
              <a:buFont typeface="Montserrat Medium"/>
              <a:buNone/>
            </a:pPr>
            <a:r>
              <a:rPr lang="en-US" sz="2000" dirty="0">
                <a:latin typeface="Montserrat" pitchFamily="2" charset="77"/>
              </a:rPr>
              <a:t>Advance the strategic priorities of the institution through meaningful philanthropic partnerships with individuals, corporations, and foundations, and align these resources to support student success, and empower transformative investments.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590422" y="2601037"/>
            <a:ext cx="5330421" cy="486287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Development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$15,637,944</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Receipts- $7,039,022</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Proposal- 59</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Visits- 157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Contacts- 408</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Campaign Progress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Amount-$72,650,757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to Goal-85%</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381740" y="2676137"/>
            <a:ext cx="539762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Achieve year-over-year goals of the development operations with specific strategies leading up to the public launch of the comprehensive campaign.</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93E0A9C0-48FA-E590-1DA3-94AA728C80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4.1.2 Objectives and Results</a:t>
            </a:r>
          </a:p>
        </p:txBody>
      </p:sp>
    </p:spTree>
    <p:extLst>
      <p:ext uri="{BB962C8B-B14F-4D97-AF65-F5344CB8AC3E}">
        <p14:creationId xmlns:p14="http://schemas.microsoft.com/office/powerpoint/2010/main" val="390580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4C2CD36D-4491-BD2B-84FF-2782830A36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3407F1-1D4D-2783-B3E1-963D43FBBE9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E81E1BCF-575E-6C1E-479A-AFC5A565F461}"/>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4.1.2</a:t>
            </a:r>
          </a:p>
          <a:p>
            <a:pPr>
              <a:lnSpc>
                <a:spcPct val="100000"/>
              </a:lnSpc>
              <a:spcBef>
                <a:spcPts val="0"/>
              </a:spcBef>
              <a:buClr>
                <a:schemeClr val="dk1"/>
              </a:buClr>
              <a:buSzPts val="2700"/>
              <a:buFont typeface="Montserrat Medium"/>
              <a:buNone/>
            </a:pPr>
            <a:r>
              <a:rPr lang="en-US" sz="2000" dirty="0">
                <a:latin typeface="Montserrat" pitchFamily="2" charset="77"/>
              </a:rPr>
              <a:t>Advance the strategic priorities of the institution through meaningful philanthropic partnerships with individuals, corporations, and foundations, and align these resources to support student success, and empower transformative investments.</a:t>
            </a:r>
            <a:endParaRPr lang="en-US" sz="3000" b="1" dirty="0">
              <a:latin typeface="Montserrat" pitchFamily="2" charset="77"/>
            </a:endParaRPr>
          </a:p>
        </p:txBody>
      </p:sp>
      <p:sp>
        <p:nvSpPr>
          <p:cNvPr id="7" name="TextBox 6">
            <a:extLst>
              <a:ext uri="{FF2B5EF4-FFF2-40B4-BE49-F238E27FC236}">
                <a16:creationId xmlns:a16="http://schemas.microsoft.com/office/drawing/2014/main" id="{BD6379D7-3471-4DF7-E984-F1B6D0228D90}"/>
              </a:ext>
            </a:extLst>
          </p:cNvPr>
          <p:cNvSpPr txBox="1"/>
          <p:nvPr/>
        </p:nvSpPr>
        <p:spPr>
          <a:xfrm>
            <a:off x="6590422" y="2601037"/>
            <a:ext cx="5330421" cy="4862870"/>
          </a:xfrm>
          <a:prstGeom prst="rect">
            <a:avLst/>
          </a:prstGeom>
          <a:noFill/>
        </p:spPr>
        <p:txBody>
          <a:bodyPr wrap="square" numCol="1"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Development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$10,000,000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Receipts- $8,000,000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Proposal- 150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Visits- 500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Contacts- 1,000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Campaign Progress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Amount-$80,000,000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to Goal-94%</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D8C144CA-E0B8-BDA1-E5DD-1DD1F6B2B25B}"/>
              </a:ext>
            </a:extLst>
          </p:cNvPr>
          <p:cNvSpPr txBox="1"/>
          <p:nvPr/>
        </p:nvSpPr>
        <p:spPr>
          <a:xfrm>
            <a:off x="381740" y="2676137"/>
            <a:ext cx="5397623"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Build on the strong launch of the public phase of the comprehensive campaign and deploy the development strategies that have been built for this purpose.</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CD877285-E33E-C767-40FE-3F49C1FAA37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4.1.2 Objective and Goals</a:t>
            </a:r>
          </a:p>
        </p:txBody>
      </p:sp>
    </p:spTree>
    <p:extLst>
      <p:ext uri="{BB962C8B-B14F-4D97-AF65-F5344CB8AC3E}">
        <p14:creationId xmlns:p14="http://schemas.microsoft.com/office/powerpoint/2010/main" val="1179391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4.2.3</a:t>
            </a:r>
          </a:p>
          <a:p>
            <a:pPr>
              <a:lnSpc>
                <a:spcPct val="100000"/>
              </a:lnSpc>
              <a:spcBef>
                <a:spcPts val="0"/>
              </a:spcBef>
              <a:buClr>
                <a:schemeClr val="dk1"/>
              </a:buClr>
              <a:buSzPts val="2700"/>
              <a:buFont typeface="Montserrat Medium"/>
              <a:buNone/>
            </a:pPr>
            <a:r>
              <a:rPr lang="en-US" sz="2000" dirty="0">
                <a:latin typeface="Montserrat" pitchFamily="2" charset="77"/>
              </a:rPr>
              <a:t>Cultivate and expand purposeful, long-term, and mutually beneficial community partnerships, foster philanthropic efforts, and contribute to the region’s social, economic, and environmental success.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685472" y="2413337"/>
            <a:ext cx="4304371" cy="5724644"/>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Alumni Engagement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Total- 34,203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Non-Degree- 19,787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Events- 13/7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Registered- 1,319 </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Attended- 939</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Email Capture Rate- 100%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Participation- 0.48%</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Corporate Sponsorship</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Companies- 43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$123,459</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1048625" y="2413337"/>
            <a:ext cx="39029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the alumni engagement operation and grow corporate partnerships.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8242CD2A-D981-2FBD-F198-CF9CF5D13C0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4.2.3 Objective and Results</a:t>
            </a:r>
          </a:p>
        </p:txBody>
      </p:sp>
    </p:spTree>
    <p:extLst>
      <p:ext uri="{BB962C8B-B14F-4D97-AF65-F5344CB8AC3E}">
        <p14:creationId xmlns:p14="http://schemas.microsoft.com/office/powerpoint/2010/main" val="2737587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0A964DB5-6773-6C95-15FB-13F4B65010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763AD4-10FD-E419-8830-A6EDB02005C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7F782FDD-FAB5-4364-C4C8-F9B632F32F8C}"/>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4.2.3</a:t>
            </a:r>
          </a:p>
          <a:p>
            <a:pPr>
              <a:lnSpc>
                <a:spcPct val="100000"/>
              </a:lnSpc>
              <a:spcBef>
                <a:spcPts val="0"/>
              </a:spcBef>
              <a:buClr>
                <a:schemeClr val="dk1"/>
              </a:buClr>
              <a:buSzPts val="2700"/>
              <a:buFont typeface="Montserrat Medium"/>
              <a:buNone/>
            </a:pPr>
            <a:r>
              <a:rPr lang="en-US" sz="2000" dirty="0">
                <a:latin typeface="Montserrat" pitchFamily="2" charset="77"/>
              </a:rPr>
              <a:t>Cultivate and expand purposeful, long-term, and mutually beneficial community partnerships, foster philanthropic efforts, and contribute to the region’s social, economic, and environmental success.</a:t>
            </a:r>
            <a:endParaRPr lang="en-US" sz="3000" b="1" dirty="0">
              <a:latin typeface="Montserrat" pitchFamily="2" charset="77"/>
            </a:endParaRPr>
          </a:p>
        </p:txBody>
      </p:sp>
      <p:sp>
        <p:nvSpPr>
          <p:cNvPr id="7" name="TextBox 6">
            <a:extLst>
              <a:ext uri="{FF2B5EF4-FFF2-40B4-BE49-F238E27FC236}">
                <a16:creationId xmlns:a16="http://schemas.microsoft.com/office/drawing/2014/main" id="{59642991-D960-9DA4-CB8E-859DC8D1206D}"/>
              </a:ext>
            </a:extLst>
          </p:cNvPr>
          <p:cNvSpPr txBox="1"/>
          <p:nvPr/>
        </p:nvSpPr>
        <p:spPr>
          <a:xfrm>
            <a:off x="6685472" y="2413337"/>
            <a:ext cx="4304371" cy="5724644"/>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Alumni Engagement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Total- 35,000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Non-Degree- 20,000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Events- 15/7</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Registered- 1,200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Attended- 900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Email Capture Rate- 100%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Participation- 1%</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Corporate Sponsorship</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Companies- 40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Production- $120,000</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9A7FAAB3-0FA6-0CC0-0EB8-95FA43BCA13A}"/>
              </a:ext>
            </a:extLst>
          </p:cNvPr>
          <p:cNvSpPr txBox="1"/>
          <p:nvPr/>
        </p:nvSpPr>
        <p:spPr>
          <a:xfrm>
            <a:off x="1048625" y="2413337"/>
            <a:ext cx="3902937"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deploying the new alumni engagement strategic plan tactics and continue evolving the corporate partnership strategies.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14ADA9A9-2DAD-6EE0-F1D5-32A455EB4C2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4.2.3 Objective and Goals</a:t>
            </a:r>
          </a:p>
        </p:txBody>
      </p:sp>
    </p:spTree>
    <p:extLst>
      <p:ext uri="{BB962C8B-B14F-4D97-AF65-F5344CB8AC3E}">
        <p14:creationId xmlns:p14="http://schemas.microsoft.com/office/powerpoint/2010/main" val="305035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4.2.7</a:t>
            </a:r>
          </a:p>
          <a:p>
            <a:pPr>
              <a:lnSpc>
                <a:spcPct val="100000"/>
              </a:lnSpc>
              <a:spcBef>
                <a:spcPts val="0"/>
              </a:spcBef>
              <a:buClr>
                <a:schemeClr val="dk1"/>
              </a:buClr>
              <a:buSzPts val="2700"/>
              <a:buFont typeface="Montserrat Medium"/>
              <a:buNone/>
            </a:pPr>
            <a:r>
              <a:rPr lang="en-US" sz="2000" dirty="0">
                <a:latin typeface="Montserrat" pitchFamily="2" charset="77"/>
              </a:rPr>
              <a:t>Strengthen institutional scholarship offerings and foundation endowments to ensure accessible and affordable opportunities for all students and support the transformative impact of UAFS on their lives and careers.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6095996" y="2486795"/>
            <a:ext cx="5555702" cy="5478423"/>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UAFS Foundation</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Portfolio Balance- $155,468,673</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Endowment Balance- $113,919,085</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Endowed Funds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Available- $3,755,050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Awarded- $2,968,152</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Spend- 79%</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Gift Revenue-FY26 Budget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$7,961,854</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841591" y="2486795"/>
            <a:ext cx="404958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strategies to grow the overall portfolio of the UAFS Foundation.</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4122B79A-7087-3C91-5AA2-EF39AAE13F3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4.2.7 Objective and Results</a:t>
            </a:r>
          </a:p>
        </p:txBody>
      </p:sp>
    </p:spTree>
    <p:extLst>
      <p:ext uri="{BB962C8B-B14F-4D97-AF65-F5344CB8AC3E}">
        <p14:creationId xmlns:p14="http://schemas.microsoft.com/office/powerpoint/2010/main" val="52320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73BD1A80-11B4-EAC5-7FEF-91CAE4F003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79BFAA3-7BB6-A5E0-57B3-936542CC6B1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A7D47BEA-EE15-70C0-D049-26FB4E615713}"/>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4.2.7</a:t>
            </a:r>
          </a:p>
          <a:p>
            <a:pPr>
              <a:lnSpc>
                <a:spcPct val="100000"/>
              </a:lnSpc>
              <a:spcBef>
                <a:spcPts val="0"/>
              </a:spcBef>
              <a:buClr>
                <a:schemeClr val="dk1"/>
              </a:buClr>
              <a:buSzPts val="2700"/>
              <a:buFont typeface="Montserrat Medium"/>
              <a:buNone/>
            </a:pPr>
            <a:r>
              <a:rPr lang="en-US" sz="2000" dirty="0">
                <a:latin typeface="Montserrat" pitchFamily="2" charset="77"/>
              </a:rPr>
              <a:t>Strengthen institutional scholarship offerings and foundation endowments to ensure accessible and affordable opportunities for all students and support the transformative impact of UAFS on their lives and careers.</a:t>
            </a:r>
            <a:endParaRPr lang="en-US" sz="3000" b="1" dirty="0">
              <a:latin typeface="Montserrat" pitchFamily="2" charset="77"/>
            </a:endParaRPr>
          </a:p>
        </p:txBody>
      </p:sp>
      <p:sp>
        <p:nvSpPr>
          <p:cNvPr id="7" name="TextBox 6">
            <a:extLst>
              <a:ext uri="{FF2B5EF4-FFF2-40B4-BE49-F238E27FC236}">
                <a16:creationId xmlns:a16="http://schemas.microsoft.com/office/drawing/2014/main" id="{64583134-ED9C-521B-F767-888C50DB5398}"/>
              </a:ext>
            </a:extLst>
          </p:cNvPr>
          <p:cNvSpPr txBox="1"/>
          <p:nvPr/>
        </p:nvSpPr>
        <p:spPr>
          <a:xfrm>
            <a:off x="5952226" y="2486795"/>
            <a:ext cx="5699472" cy="5478423"/>
          </a:xfrm>
          <a:prstGeom prst="rect">
            <a:avLst/>
          </a:prstGeom>
          <a:noFill/>
        </p:spPr>
        <p:txBody>
          <a:bodyPr wrap="square" numCol="1" rtlCol="0">
            <a:spAutoFit/>
          </a:bodyPr>
          <a:lstStyle/>
          <a:p>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UAFS Foundation</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Portfolio Balance- $165,000,000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6/30 Endowment Balance- $115,000,000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Endowed Funds</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Available- $5,175,000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Awarded- $4,140,000</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Percent Spend- 80%</a:t>
            </a:r>
          </a:p>
          <a:p>
            <a:pPr marL="914400" lvl="1" indent="-457200">
              <a:buFont typeface="Arial" panose="020B0604020202020204" pitchFamily="34" charset="0"/>
              <a:buChar char="•"/>
            </a:pPr>
            <a:endParaRPr lang="en-US" sz="16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600" b="1" dirty="0">
                <a:solidFill>
                  <a:srgbClr val="0070C0"/>
                </a:solidFill>
                <a:latin typeface="Montserrat Medium" panose="00000600000000000000" pitchFamily="2" charset="0"/>
              </a:rPr>
              <a:t>Gift Revenue-FY27 Budget</a:t>
            </a:r>
          </a:p>
          <a:p>
            <a:pPr marL="1371600" lvl="2" indent="-457200">
              <a:buFont typeface="Arial" panose="020B0604020202020204" pitchFamily="34" charset="0"/>
              <a:buChar char="•"/>
            </a:pPr>
            <a:r>
              <a:rPr lang="en-US" sz="1600" b="1" dirty="0">
                <a:solidFill>
                  <a:srgbClr val="0070C0"/>
                </a:solidFill>
                <a:latin typeface="Montserrat Medium" panose="00000600000000000000" pitchFamily="2" charset="0"/>
              </a:rPr>
              <a:t>Total- $9.5M</a:t>
            </a:r>
          </a:p>
          <a:p>
            <a:pPr marL="1371600" lvl="2" indent="-457200">
              <a:buFont typeface="Arial" panose="020B0604020202020204" pitchFamily="34" charset="0"/>
              <a:buChar char="•"/>
            </a:pPr>
            <a:endParaRPr lang="en-US" sz="14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2000" dirty="0">
              <a:solidFill>
                <a:srgbClr val="0070C0"/>
              </a:solidFill>
              <a:latin typeface="Montserrat Medium" panose="00000600000000000000" pitchFamily="2" charset="0"/>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a:p>
            <a:pPr algn="ctr"/>
            <a:endParaRPr lang="en-US" sz="1400" dirty="0">
              <a:latin typeface="Montserrat" pitchFamily="2" charset="77"/>
            </a:endParaRPr>
          </a:p>
        </p:txBody>
      </p:sp>
      <p:sp>
        <p:nvSpPr>
          <p:cNvPr id="3" name="TextBox 2">
            <a:extLst>
              <a:ext uri="{FF2B5EF4-FFF2-40B4-BE49-F238E27FC236}">
                <a16:creationId xmlns:a16="http://schemas.microsoft.com/office/drawing/2014/main" id="{1C29CD8B-1F7E-C1CD-63FB-15948F37A998}"/>
              </a:ext>
            </a:extLst>
          </p:cNvPr>
          <p:cNvSpPr txBox="1"/>
          <p:nvPr/>
        </p:nvSpPr>
        <p:spPr>
          <a:xfrm>
            <a:off x="841591" y="2486795"/>
            <a:ext cx="404958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strategies to grow the overall portfolio of the UAFS Foundation and expand on opportunities for the campus to utilize and plan with Foundation funds.</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82C58B4F-30E7-4EAB-C01B-B8C8A5758EC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4.2.7 Objective and Goals</a:t>
            </a:r>
          </a:p>
        </p:txBody>
      </p:sp>
    </p:spTree>
    <p:extLst>
      <p:ext uri="{BB962C8B-B14F-4D97-AF65-F5344CB8AC3E}">
        <p14:creationId xmlns:p14="http://schemas.microsoft.com/office/powerpoint/2010/main" val="316320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2800" b="1" i="0" u="none" strike="noStrike" kern="1200" cap="none" spc="0" normalizeH="0" baseline="0" noProof="0" dirty="0">
                <a:ln>
                  <a:noFill/>
                </a:ln>
                <a:solidFill>
                  <a:schemeClr val="tx1"/>
                </a:solidFill>
                <a:effectLst/>
                <a:uLnTx/>
                <a:uFillTx/>
                <a:latin typeface="Montserrat" pitchFamily="2" charset="77"/>
                <a:ea typeface="+mj-ea"/>
                <a:cs typeface="+mj-cs"/>
              </a:rPr>
              <a:t>Short-term Resource Requests for FY27</a:t>
            </a:r>
          </a:p>
        </p:txBody>
      </p:sp>
      <p:graphicFrame>
        <p:nvGraphicFramePr>
          <p:cNvPr id="4" name="Table 3">
            <a:extLst>
              <a:ext uri="{FF2B5EF4-FFF2-40B4-BE49-F238E27FC236}">
                <a16:creationId xmlns:a16="http://schemas.microsoft.com/office/drawing/2014/main" id="{577DB1A7-33DD-27B0-4A5B-9F289E7A379F}"/>
              </a:ext>
            </a:extLst>
          </p:cNvPr>
          <p:cNvGraphicFramePr>
            <a:graphicFrameLocks noGrp="1"/>
          </p:cNvGraphicFramePr>
          <p:nvPr>
            <p:extLst>
              <p:ext uri="{D42A27DB-BD31-4B8C-83A1-F6EECF244321}">
                <p14:modId xmlns:p14="http://schemas.microsoft.com/office/powerpoint/2010/main" val="3203266950"/>
              </p:ext>
            </p:extLst>
          </p:nvPr>
        </p:nvGraphicFramePr>
        <p:xfrm>
          <a:off x="462791" y="1227399"/>
          <a:ext cx="11266412" cy="4697338"/>
        </p:xfrm>
        <a:graphic>
          <a:graphicData uri="http://schemas.openxmlformats.org/drawingml/2006/table">
            <a:tbl>
              <a:tblPr firstRow="1" firstCol="1" bandRow="1">
                <a:tableStyleId>{5C22544A-7EE6-4342-B048-85BDC9FD1C3A}</a:tableStyleId>
              </a:tblPr>
              <a:tblGrid>
                <a:gridCol w="2273284">
                  <a:extLst>
                    <a:ext uri="{9D8B030D-6E8A-4147-A177-3AD203B41FA5}">
                      <a16:colId xmlns:a16="http://schemas.microsoft.com/office/drawing/2014/main" val="1425355882"/>
                    </a:ext>
                  </a:extLst>
                </a:gridCol>
                <a:gridCol w="2261980">
                  <a:extLst>
                    <a:ext uri="{9D8B030D-6E8A-4147-A177-3AD203B41FA5}">
                      <a16:colId xmlns:a16="http://schemas.microsoft.com/office/drawing/2014/main" val="981085692"/>
                    </a:ext>
                  </a:extLst>
                </a:gridCol>
                <a:gridCol w="2191536">
                  <a:extLst>
                    <a:ext uri="{9D8B030D-6E8A-4147-A177-3AD203B41FA5}">
                      <a16:colId xmlns:a16="http://schemas.microsoft.com/office/drawing/2014/main" val="2828503026"/>
                    </a:ext>
                  </a:extLst>
                </a:gridCol>
                <a:gridCol w="2269806">
                  <a:extLst>
                    <a:ext uri="{9D8B030D-6E8A-4147-A177-3AD203B41FA5}">
                      <a16:colId xmlns:a16="http://schemas.microsoft.com/office/drawing/2014/main" val="135346422"/>
                    </a:ext>
                  </a:extLst>
                </a:gridCol>
                <a:gridCol w="2269806">
                  <a:extLst>
                    <a:ext uri="{9D8B030D-6E8A-4147-A177-3AD203B41FA5}">
                      <a16:colId xmlns:a16="http://schemas.microsoft.com/office/drawing/2014/main" val="4118989146"/>
                    </a:ext>
                  </a:extLst>
                </a:gridCol>
              </a:tblGrid>
              <a:tr h="341428">
                <a:tc>
                  <a:txBody>
                    <a:bodyPr/>
                    <a:lstStyle/>
                    <a:p>
                      <a:pPr marL="0" marR="0">
                        <a:lnSpc>
                          <a:spcPct val="107000"/>
                        </a:lnSpc>
                        <a:spcBef>
                          <a:spcPts val="0"/>
                        </a:spcBef>
                        <a:spcAft>
                          <a:spcPts val="0"/>
                        </a:spcAft>
                      </a:pPr>
                      <a:r>
                        <a:rPr lang="en-US" sz="1100" dirty="0">
                          <a:effectLst/>
                          <a:latin typeface="Montserrat" panose="00000500000000000000" pitchFamily="2" charset="0"/>
                        </a:rPr>
                        <a:t>Resource Description</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Alignment with strategic plan pillar</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on-going</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one-time</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Total of budget request for FY26</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337843843"/>
                  </a:ext>
                </a:extLst>
              </a:tr>
              <a:tr h="1263661">
                <a:tc>
                  <a:txBody>
                    <a:bodyPr/>
                    <a:lstStyle/>
                    <a:p>
                      <a:pPr marL="0" marR="0">
                        <a:lnSpc>
                          <a:spcPct val="107000"/>
                        </a:lnSpc>
                        <a:spcBef>
                          <a:spcPts val="0"/>
                        </a:spcBef>
                        <a:spcAft>
                          <a:spcPts val="0"/>
                        </a:spcAft>
                      </a:pPr>
                      <a:endParaRPr lang="en-US" sz="11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effectLst/>
                          <a:latin typeface="Montserrat" panose="00000500000000000000" pitchFamily="2" charset="0"/>
                          <a:ea typeface="Calibri" panose="020F0502020204030204" pitchFamily="34" charset="0"/>
                          <a:cs typeface="Arial" panose="020B0604020202020204" pitchFamily="34" charset="0"/>
                        </a:rPr>
                        <a:t>FY27 Budget Reductions from University Advancement Cost Centers</a:t>
                      </a: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4.2.4</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-$93,550</a:t>
                      </a: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(Supplies/Services)</a:t>
                      </a:r>
                    </a:p>
                    <a:p>
                      <a:pPr marL="0" marR="0" algn="ctr">
                        <a:lnSpc>
                          <a:spcPct val="107000"/>
                        </a:lnSpc>
                        <a:spcBef>
                          <a:spcPts val="0"/>
                        </a:spcBef>
                        <a:spcAft>
                          <a:spcPts val="0"/>
                        </a:spcAft>
                      </a:pP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-$108,500</a:t>
                      </a:r>
                    </a:p>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(Salaries)</a:t>
                      </a: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-$202,050</a:t>
                      </a:r>
                    </a:p>
                  </a:txBody>
                  <a:tcPr marL="68580" marR="68580" marT="0" marB="0"/>
                </a:tc>
                <a:extLst>
                  <a:ext uri="{0D108BD9-81ED-4DB2-BD59-A6C34878D82A}">
                    <a16:rowId xmlns:a16="http://schemas.microsoft.com/office/drawing/2014/main" val="3444320245"/>
                  </a:ext>
                </a:extLst>
              </a:tr>
              <a:tr h="3059355">
                <a:tc>
                  <a:txBody>
                    <a:bodyPr/>
                    <a:lstStyle/>
                    <a:p>
                      <a:pPr marL="0" marR="0">
                        <a:lnSpc>
                          <a:spcPct val="107000"/>
                        </a:lnSpc>
                        <a:spcBef>
                          <a:spcPts val="0"/>
                        </a:spcBef>
                        <a:spcAft>
                          <a:spcPts val="0"/>
                        </a:spcAft>
                      </a:pPr>
                      <a:r>
                        <a:rPr lang="en-US" sz="1100" u="sng" dirty="0">
                          <a:effectLst/>
                          <a:latin typeface="Montserrat" panose="00000500000000000000" pitchFamily="2" charset="0"/>
                        </a:rPr>
                        <a:t>Institutional Salary Adjustments</a:t>
                      </a:r>
                      <a:endParaRPr lang="en-US" sz="1100" dirty="0">
                        <a:effectLst/>
                        <a:latin typeface="Montserrat" panose="00000500000000000000" pitchFamily="2" charset="0"/>
                      </a:endParaRPr>
                    </a:p>
                    <a:p>
                      <a:pPr marL="0" marR="0">
                        <a:lnSpc>
                          <a:spcPct val="107000"/>
                        </a:lnSpc>
                        <a:spcBef>
                          <a:spcPts val="0"/>
                        </a:spcBef>
                        <a:spcAft>
                          <a:spcPts val="0"/>
                        </a:spcAft>
                      </a:pPr>
                      <a:r>
                        <a:rPr lang="en-US" sz="1100" dirty="0">
                          <a:effectLst/>
                          <a:latin typeface="Montserrat" panose="00000500000000000000" pitchFamily="2" charset="0"/>
                        </a:rPr>
                        <a:t>By Priority &amp; When Available</a:t>
                      </a:r>
                    </a:p>
                    <a:p>
                      <a:pPr marL="0" marR="0">
                        <a:lnSpc>
                          <a:spcPct val="107000"/>
                        </a:lnSpc>
                        <a:spcBef>
                          <a:spcPts val="0"/>
                        </a:spcBef>
                        <a:spcAft>
                          <a:spcPts val="0"/>
                        </a:spcAft>
                      </a:pPr>
                      <a:r>
                        <a:rPr lang="en-US" sz="1100" u="none" strike="noStrike" dirty="0">
                          <a:effectLst/>
                          <a:latin typeface="Montserrat" panose="00000500000000000000" pitchFamily="2" charset="0"/>
                        </a:rPr>
                        <a:t> </a:t>
                      </a:r>
                      <a:endParaRPr lang="en-US" sz="1100" dirty="0">
                        <a:effectLst/>
                        <a:latin typeface="Montserrat" panose="00000500000000000000" pitchFamily="2" charset="0"/>
                      </a:endParaRPr>
                    </a:p>
                    <a:p>
                      <a:pPr marL="0" marR="0">
                        <a:lnSpc>
                          <a:spcPct val="107000"/>
                        </a:lnSpc>
                        <a:spcBef>
                          <a:spcPts val="0"/>
                        </a:spcBef>
                        <a:spcAft>
                          <a:spcPts val="0"/>
                        </a:spcAft>
                      </a:pPr>
                      <a:r>
                        <a:rPr lang="en-US" sz="1100" dirty="0">
                          <a:effectLst/>
                          <a:latin typeface="Montserrat" panose="00000500000000000000" pitchFamily="2" charset="0"/>
                        </a:rPr>
                        <a:t>1. Cost of Living Adjustment</a:t>
                      </a:r>
                    </a:p>
                    <a:p>
                      <a:pPr marL="0" marR="0">
                        <a:lnSpc>
                          <a:spcPct val="107000"/>
                        </a:lnSpc>
                        <a:spcBef>
                          <a:spcPts val="0"/>
                        </a:spcBef>
                        <a:spcAft>
                          <a:spcPts val="0"/>
                        </a:spcAft>
                      </a:pPr>
                      <a:r>
                        <a:rPr lang="en-US" sz="1100" dirty="0">
                          <a:effectLst/>
                          <a:latin typeface="Montserrat" panose="00000500000000000000" pitchFamily="2" charset="0"/>
                        </a:rPr>
                        <a:t> </a:t>
                      </a:r>
                    </a:p>
                    <a:p>
                      <a:pPr marL="0" marR="0">
                        <a:lnSpc>
                          <a:spcPct val="107000"/>
                        </a:lnSpc>
                        <a:spcBef>
                          <a:spcPts val="0"/>
                        </a:spcBef>
                        <a:spcAft>
                          <a:spcPts val="0"/>
                        </a:spcAft>
                      </a:pPr>
                      <a:r>
                        <a:rPr lang="en-US" sz="1100" dirty="0">
                          <a:effectLst/>
                          <a:latin typeface="Montserrat" panose="00000500000000000000" pitchFamily="2" charset="0"/>
                        </a:rPr>
                        <a:t>2. Raise the UAFS salary floor to the higher of $15/hr. or 15th percentile of CUPA data, following up on previous efforts to reach the 10th percentile with a long-range goal of sustaining a floor of 25th percentile.</a:t>
                      </a:r>
                    </a:p>
                    <a:p>
                      <a:pPr marL="0" marR="0">
                        <a:lnSpc>
                          <a:spcPct val="107000"/>
                        </a:lnSpc>
                        <a:spcBef>
                          <a:spcPts val="0"/>
                        </a:spcBef>
                        <a:spcAft>
                          <a:spcPts val="0"/>
                        </a:spcAft>
                      </a:pPr>
                      <a:r>
                        <a:rPr lang="en-US" sz="1100" dirty="0">
                          <a:effectLst/>
                          <a:latin typeface="Montserrat" panose="00000500000000000000" pitchFamily="2" charset="0"/>
                        </a:rPr>
                        <a:t> </a:t>
                      </a:r>
                    </a:p>
                    <a:p>
                      <a:pPr marL="0" marR="0">
                        <a:lnSpc>
                          <a:spcPct val="107000"/>
                        </a:lnSpc>
                        <a:spcBef>
                          <a:spcPts val="0"/>
                        </a:spcBef>
                        <a:spcAft>
                          <a:spcPts val="0"/>
                        </a:spcAft>
                      </a:pPr>
                      <a:r>
                        <a:rPr lang="en-US" sz="1100" dirty="0">
                          <a:effectLst/>
                          <a:latin typeface="Montserrat" panose="00000500000000000000" pitchFamily="2" charset="0"/>
                        </a:rPr>
                        <a:t>3. Merit pool to reward high performers</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2.2</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6803806"/>
                  </a:ext>
                </a:extLst>
              </a:tr>
            </a:tbl>
          </a:graphicData>
        </a:graphic>
      </p:graphicFrame>
    </p:spTree>
    <p:extLst>
      <p:ext uri="{BB962C8B-B14F-4D97-AF65-F5344CB8AC3E}">
        <p14:creationId xmlns:p14="http://schemas.microsoft.com/office/powerpoint/2010/main" val="235969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2800" b="1" i="0" u="none" strike="noStrike" kern="1200" cap="none" spc="0" normalizeH="0" baseline="0" noProof="0" dirty="0">
                <a:ln>
                  <a:noFill/>
                </a:ln>
                <a:solidFill>
                  <a:schemeClr val="tx1"/>
                </a:solidFill>
                <a:effectLst/>
                <a:uLnTx/>
                <a:uFillTx/>
                <a:latin typeface="Montserrat" pitchFamily="2" charset="77"/>
                <a:ea typeface="+mj-ea"/>
                <a:cs typeface="+mj-cs"/>
              </a:rPr>
              <a:t>Long-term Resource Requests</a:t>
            </a:r>
          </a:p>
        </p:txBody>
      </p:sp>
      <p:graphicFrame>
        <p:nvGraphicFramePr>
          <p:cNvPr id="4" name="Table 3">
            <a:extLst>
              <a:ext uri="{FF2B5EF4-FFF2-40B4-BE49-F238E27FC236}">
                <a16:creationId xmlns:a16="http://schemas.microsoft.com/office/drawing/2014/main" id="{577DB1A7-33DD-27B0-4A5B-9F289E7A379F}"/>
              </a:ext>
            </a:extLst>
          </p:cNvPr>
          <p:cNvGraphicFramePr>
            <a:graphicFrameLocks noGrp="1"/>
          </p:cNvGraphicFramePr>
          <p:nvPr>
            <p:extLst>
              <p:ext uri="{D42A27DB-BD31-4B8C-83A1-F6EECF244321}">
                <p14:modId xmlns:p14="http://schemas.microsoft.com/office/powerpoint/2010/main" val="1067063001"/>
              </p:ext>
            </p:extLst>
          </p:nvPr>
        </p:nvGraphicFramePr>
        <p:xfrm>
          <a:off x="379562" y="1367408"/>
          <a:ext cx="11421373" cy="5154162"/>
        </p:xfrm>
        <a:graphic>
          <a:graphicData uri="http://schemas.openxmlformats.org/drawingml/2006/table">
            <a:tbl>
              <a:tblPr firstRow="1" firstCol="1" bandRow="1">
                <a:tableStyleId>{5C22544A-7EE6-4342-B048-85BDC9FD1C3A}</a:tableStyleId>
              </a:tblPr>
              <a:tblGrid>
                <a:gridCol w="2304552">
                  <a:extLst>
                    <a:ext uri="{9D8B030D-6E8A-4147-A177-3AD203B41FA5}">
                      <a16:colId xmlns:a16="http://schemas.microsoft.com/office/drawing/2014/main" val="1425355882"/>
                    </a:ext>
                  </a:extLst>
                </a:gridCol>
                <a:gridCol w="2293092">
                  <a:extLst>
                    <a:ext uri="{9D8B030D-6E8A-4147-A177-3AD203B41FA5}">
                      <a16:colId xmlns:a16="http://schemas.microsoft.com/office/drawing/2014/main" val="981085692"/>
                    </a:ext>
                  </a:extLst>
                </a:gridCol>
                <a:gridCol w="2221679">
                  <a:extLst>
                    <a:ext uri="{9D8B030D-6E8A-4147-A177-3AD203B41FA5}">
                      <a16:colId xmlns:a16="http://schemas.microsoft.com/office/drawing/2014/main" val="2828503026"/>
                    </a:ext>
                  </a:extLst>
                </a:gridCol>
                <a:gridCol w="2301025">
                  <a:extLst>
                    <a:ext uri="{9D8B030D-6E8A-4147-A177-3AD203B41FA5}">
                      <a16:colId xmlns:a16="http://schemas.microsoft.com/office/drawing/2014/main" val="135346422"/>
                    </a:ext>
                  </a:extLst>
                </a:gridCol>
                <a:gridCol w="2301025">
                  <a:extLst>
                    <a:ext uri="{9D8B030D-6E8A-4147-A177-3AD203B41FA5}">
                      <a16:colId xmlns:a16="http://schemas.microsoft.com/office/drawing/2014/main" val="4118989146"/>
                    </a:ext>
                  </a:extLst>
                </a:gridCol>
              </a:tblGrid>
              <a:tr h="369360">
                <a:tc>
                  <a:txBody>
                    <a:bodyPr/>
                    <a:lstStyle/>
                    <a:p>
                      <a:pPr marL="0" marR="0">
                        <a:lnSpc>
                          <a:spcPct val="107000"/>
                        </a:lnSpc>
                        <a:spcBef>
                          <a:spcPts val="0"/>
                        </a:spcBef>
                        <a:spcAft>
                          <a:spcPts val="0"/>
                        </a:spcAft>
                      </a:pPr>
                      <a:r>
                        <a:rPr lang="en-US" sz="1100" dirty="0">
                          <a:effectLst/>
                          <a:latin typeface="Montserrat" panose="00000500000000000000" pitchFamily="2" charset="0"/>
                        </a:rPr>
                        <a:t>Resource Description</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Alignment with strategic plan pillar</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on-going</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Budget request one-time</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07000"/>
                        </a:lnSpc>
                        <a:spcBef>
                          <a:spcPts val="0"/>
                        </a:spcBef>
                        <a:spcAft>
                          <a:spcPts val="0"/>
                        </a:spcAft>
                      </a:pPr>
                      <a:r>
                        <a:rPr lang="en-US" sz="1100" dirty="0">
                          <a:effectLst/>
                          <a:latin typeface="Montserrat" panose="00000500000000000000" pitchFamily="2" charset="0"/>
                        </a:rPr>
                        <a:t>Total of budget request for FY??</a:t>
                      </a:r>
                      <a:endParaRPr lang="en-US" sz="11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337843843"/>
                  </a:ext>
                </a:extLst>
              </a:tr>
              <a:tr h="2583024">
                <a:tc>
                  <a:txBody>
                    <a:bodyPr/>
                    <a:lstStyle/>
                    <a:p>
                      <a:pPr marL="0" marR="0">
                        <a:lnSpc>
                          <a:spcPct val="107000"/>
                        </a:lnSpc>
                        <a:spcBef>
                          <a:spcPts val="0"/>
                        </a:spcBef>
                        <a:spcAft>
                          <a:spcPts val="0"/>
                        </a:spcAft>
                      </a:pPr>
                      <a:r>
                        <a:rPr lang="en-US" sz="1000" u="sng" dirty="0">
                          <a:effectLst/>
                          <a:latin typeface="Montserrat" panose="00000500000000000000" pitchFamily="2" charset="0"/>
                        </a:rPr>
                        <a:t>Institutional Salary Adjustments</a:t>
                      </a:r>
                      <a:endParaRPr lang="en-US" sz="1000" dirty="0">
                        <a:effectLst/>
                        <a:latin typeface="Montserrat" panose="00000500000000000000" pitchFamily="2" charset="0"/>
                      </a:endParaRPr>
                    </a:p>
                    <a:p>
                      <a:pPr marL="0" marR="0">
                        <a:lnSpc>
                          <a:spcPct val="107000"/>
                        </a:lnSpc>
                        <a:spcBef>
                          <a:spcPts val="0"/>
                        </a:spcBef>
                        <a:spcAft>
                          <a:spcPts val="0"/>
                        </a:spcAft>
                      </a:pPr>
                      <a:r>
                        <a:rPr lang="en-US" sz="1000" dirty="0">
                          <a:effectLst/>
                          <a:latin typeface="Montserrat" panose="00000500000000000000" pitchFamily="2" charset="0"/>
                        </a:rPr>
                        <a:t>By Priority &amp; When Available</a:t>
                      </a:r>
                    </a:p>
                    <a:p>
                      <a:pPr marL="0" marR="0">
                        <a:lnSpc>
                          <a:spcPct val="107000"/>
                        </a:lnSpc>
                        <a:spcBef>
                          <a:spcPts val="0"/>
                        </a:spcBef>
                        <a:spcAft>
                          <a:spcPts val="0"/>
                        </a:spcAft>
                      </a:pPr>
                      <a:r>
                        <a:rPr lang="en-US" sz="1000" u="none" strike="noStrike" dirty="0">
                          <a:effectLst/>
                          <a:latin typeface="Montserrat" panose="00000500000000000000" pitchFamily="2" charset="0"/>
                        </a:rPr>
                        <a:t> </a:t>
                      </a:r>
                      <a:endParaRPr lang="en-US" sz="1000" dirty="0">
                        <a:effectLst/>
                        <a:latin typeface="Montserrat" panose="00000500000000000000" pitchFamily="2" charset="0"/>
                      </a:endParaRPr>
                    </a:p>
                    <a:p>
                      <a:pPr marL="0" marR="0">
                        <a:lnSpc>
                          <a:spcPct val="107000"/>
                        </a:lnSpc>
                        <a:spcBef>
                          <a:spcPts val="0"/>
                        </a:spcBef>
                        <a:spcAft>
                          <a:spcPts val="0"/>
                        </a:spcAft>
                      </a:pPr>
                      <a:r>
                        <a:rPr lang="en-US" sz="1000" dirty="0">
                          <a:effectLst/>
                          <a:latin typeface="Montserrat" panose="00000500000000000000" pitchFamily="2" charset="0"/>
                        </a:rPr>
                        <a:t>1. Cost of Living Adjustment</a:t>
                      </a:r>
                    </a:p>
                    <a:p>
                      <a:pPr marL="0" marR="0">
                        <a:lnSpc>
                          <a:spcPct val="107000"/>
                        </a:lnSpc>
                        <a:spcBef>
                          <a:spcPts val="0"/>
                        </a:spcBef>
                        <a:spcAft>
                          <a:spcPts val="0"/>
                        </a:spcAft>
                      </a:pPr>
                      <a:r>
                        <a:rPr lang="en-US" sz="1000" dirty="0">
                          <a:effectLst/>
                          <a:latin typeface="Montserrat" panose="00000500000000000000" pitchFamily="2" charset="0"/>
                        </a:rPr>
                        <a:t> </a:t>
                      </a:r>
                    </a:p>
                    <a:p>
                      <a:pPr marL="0" marR="0">
                        <a:lnSpc>
                          <a:spcPct val="107000"/>
                        </a:lnSpc>
                        <a:spcBef>
                          <a:spcPts val="0"/>
                        </a:spcBef>
                        <a:spcAft>
                          <a:spcPts val="0"/>
                        </a:spcAft>
                      </a:pPr>
                      <a:r>
                        <a:rPr lang="en-US" sz="1000" dirty="0">
                          <a:effectLst/>
                          <a:latin typeface="Montserrat" panose="00000500000000000000" pitchFamily="2" charset="0"/>
                        </a:rPr>
                        <a:t>2. Raise the UAFS salary floor to the higher of $15/hr. or 15th percentile of CUPA data, following up on previous efforts to reach the 10th percentile with a long-range goal of sustaining a floor of 25th percentile.</a:t>
                      </a:r>
                    </a:p>
                    <a:p>
                      <a:pPr marL="0" marR="0">
                        <a:lnSpc>
                          <a:spcPct val="107000"/>
                        </a:lnSpc>
                        <a:spcBef>
                          <a:spcPts val="0"/>
                        </a:spcBef>
                        <a:spcAft>
                          <a:spcPts val="0"/>
                        </a:spcAft>
                      </a:pPr>
                      <a:r>
                        <a:rPr lang="en-US" sz="1000" dirty="0">
                          <a:effectLst/>
                          <a:latin typeface="Montserrat" panose="00000500000000000000" pitchFamily="2" charset="0"/>
                        </a:rPr>
                        <a:t> </a:t>
                      </a:r>
                    </a:p>
                    <a:p>
                      <a:pPr marL="0" marR="0">
                        <a:lnSpc>
                          <a:spcPct val="107000"/>
                        </a:lnSpc>
                        <a:spcBef>
                          <a:spcPts val="0"/>
                        </a:spcBef>
                        <a:spcAft>
                          <a:spcPts val="0"/>
                        </a:spcAft>
                      </a:pPr>
                      <a:r>
                        <a:rPr lang="en-US" sz="1000" dirty="0">
                          <a:effectLst/>
                          <a:latin typeface="Montserrat" panose="00000500000000000000" pitchFamily="2" charset="0"/>
                        </a:rPr>
                        <a:t>3. Merit pool to reward high performers</a:t>
                      </a:r>
                      <a:endParaRPr lang="en-US" sz="10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2.2</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600" b="1" dirty="0">
                        <a:effectLst/>
                        <a:latin typeface="Montserrat" panose="00000500000000000000" pitchFamily="2" charset="0"/>
                      </a:endParaRPr>
                    </a:p>
                    <a:p>
                      <a:pPr marL="0" marR="0" algn="ctr">
                        <a:lnSpc>
                          <a:spcPct val="107000"/>
                        </a:lnSpc>
                        <a:spcBef>
                          <a:spcPts val="0"/>
                        </a:spcBef>
                        <a:spcAft>
                          <a:spcPts val="0"/>
                        </a:spcAft>
                      </a:pPr>
                      <a:r>
                        <a:rPr lang="en-US" sz="1600" b="1" dirty="0">
                          <a:effectLst/>
                          <a:latin typeface="Montserrat" panose="00000500000000000000" pitchFamily="2" charset="0"/>
                        </a:rPr>
                        <a:t>TBD</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6114767"/>
                  </a:ext>
                </a:extLst>
              </a:tr>
              <a:tr h="862899">
                <a:tc>
                  <a:txBody>
                    <a:bodyPr/>
                    <a:lstStyle/>
                    <a:p>
                      <a:pPr marL="0" marR="0">
                        <a:lnSpc>
                          <a:spcPct val="107000"/>
                        </a:lnSpc>
                        <a:spcBef>
                          <a:spcPts val="0"/>
                        </a:spcBef>
                        <a:spcAft>
                          <a:spcPts val="0"/>
                        </a:spcAft>
                      </a:pPr>
                      <a:r>
                        <a:rPr lang="en-US" sz="1000" u="none" dirty="0">
                          <a:effectLst/>
                          <a:latin typeface="Montserrat" panose="00000500000000000000" pitchFamily="2" charset="0"/>
                        </a:rPr>
                        <a:t>Targeted Efforts in Strategic Recruitment  Marketing and Advertising</a:t>
                      </a:r>
                      <a:endParaRPr lang="en-US" sz="1000" u="none"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1.1</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$250,000 </a:t>
                      </a:r>
                    </a:p>
                  </a:txBody>
                  <a:tcPr marL="68580" marR="68580" marT="0" marB="0"/>
                </a:tc>
                <a:tc>
                  <a:txBody>
                    <a:bodyPr/>
                    <a:lstStyle/>
                    <a:p>
                      <a:pPr marL="0" marR="0" algn="ctr">
                        <a:lnSpc>
                          <a:spcPct val="107000"/>
                        </a:lnSpc>
                        <a:spcBef>
                          <a:spcPts val="0"/>
                        </a:spcBef>
                        <a:spcAft>
                          <a:spcPts val="0"/>
                        </a:spcAft>
                      </a:pPr>
                      <a:endParaRPr lang="en-US" sz="16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rPr>
                        <a:t>$250,000</a:t>
                      </a:r>
                      <a:endParaRPr lang="en-US" sz="1600" b="1"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6803806"/>
                  </a:ext>
                </a:extLst>
              </a:tr>
              <a:tr h="1338879">
                <a:tc>
                  <a:txBody>
                    <a:bodyPr/>
                    <a:lstStyle/>
                    <a:p>
                      <a:pPr marL="0" marR="0">
                        <a:lnSpc>
                          <a:spcPct val="107000"/>
                        </a:lnSpc>
                        <a:spcBef>
                          <a:spcPts val="0"/>
                        </a:spcBef>
                        <a:spcAft>
                          <a:spcPts val="0"/>
                        </a:spcAft>
                      </a:pPr>
                      <a:r>
                        <a:rPr lang="en-US" sz="1000" dirty="0">
                          <a:effectLst/>
                          <a:latin typeface="Montserrat" panose="00000500000000000000" pitchFamily="2" charset="0"/>
                          <a:ea typeface="Calibri" panose="020F0502020204030204" pitchFamily="34" charset="0"/>
                          <a:cs typeface="Arial" panose="020B0604020202020204" pitchFamily="34" charset="0"/>
                        </a:rPr>
                        <a:t>Celebrate the Centennial and Conclusion of the Campaign</a:t>
                      </a:r>
                    </a:p>
                  </a:txBody>
                  <a:tcPr marL="68580" marR="68580" marT="0" marB="0">
                    <a:solidFill>
                      <a:srgbClr val="002060"/>
                    </a:solidFill>
                  </a:tcPr>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1.6</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$300,000 </a:t>
                      </a:r>
                    </a:p>
                    <a:p>
                      <a:pPr marL="0" marR="0" algn="ctr">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(City-wide marketing push e.g. billboards, increase in mailing and print, and events)</a:t>
                      </a:r>
                    </a:p>
                  </a:txBody>
                  <a:tcPr marL="68580" marR="68580" marT="0" marB="0"/>
                </a:tc>
                <a:tc>
                  <a:txBody>
                    <a:bodyPr/>
                    <a:lstStyle/>
                    <a:p>
                      <a:pPr marL="0" marR="0" algn="ctr">
                        <a:lnSpc>
                          <a:spcPct val="107000"/>
                        </a:lnSpc>
                        <a:spcBef>
                          <a:spcPts val="0"/>
                        </a:spcBef>
                        <a:spcAft>
                          <a:spcPts val="0"/>
                        </a:spcAft>
                      </a:pPr>
                      <a:r>
                        <a:rPr lang="en-US" sz="1600" b="1" dirty="0">
                          <a:effectLst/>
                          <a:latin typeface="Montserrat" panose="00000500000000000000" pitchFamily="2" charset="0"/>
                          <a:ea typeface="Calibri" panose="020F0502020204030204" pitchFamily="34" charset="0"/>
                          <a:cs typeface="Arial" panose="020B0604020202020204" pitchFamily="34" charset="0"/>
                        </a:rPr>
                        <a:t>$300,000</a:t>
                      </a:r>
                    </a:p>
                  </a:txBody>
                  <a:tcPr marL="68580" marR="68580" marT="0" marB="0"/>
                </a:tc>
                <a:tc>
                  <a:txBody>
                    <a:bodyPr/>
                    <a:lstStyle/>
                    <a:p>
                      <a:pPr marL="0" marR="0" algn="ctr">
                        <a:lnSpc>
                          <a:spcPct val="107000"/>
                        </a:lnSpc>
                        <a:spcBef>
                          <a:spcPts val="0"/>
                        </a:spcBef>
                        <a:spcAft>
                          <a:spcPts val="0"/>
                        </a:spcAft>
                      </a:pPr>
                      <a:endParaRPr lang="en-US" sz="1600" dirty="0">
                        <a:effectLst/>
                        <a:latin typeface="Montserrat" panose="000005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09005047"/>
                  </a:ext>
                </a:extLst>
              </a:tr>
            </a:tbl>
          </a:graphicData>
        </a:graphic>
      </p:graphicFrame>
    </p:spTree>
    <p:extLst>
      <p:ext uri="{BB962C8B-B14F-4D97-AF65-F5344CB8AC3E}">
        <p14:creationId xmlns:p14="http://schemas.microsoft.com/office/powerpoint/2010/main" val="198409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7352A-595F-AE31-C81D-1809816751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0"/>
            <a:ext cx="12191388" cy="6858341"/>
          </a:xfrm>
          <a:prstGeom prst="rect">
            <a:avLst/>
          </a:prstGeom>
        </p:spPr>
      </p:pic>
      <p:sp>
        <p:nvSpPr>
          <p:cNvPr id="6" name="Google Shape;11616;p482">
            <a:extLst>
              <a:ext uri="{FF2B5EF4-FFF2-40B4-BE49-F238E27FC236}">
                <a16:creationId xmlns:a16="http://schemas.microsoft.com/office/drawing/2014/main" id="{FFA57CF2-42B3-6106-31B2-33246C1FF578}"/>
              </a:ext>
            </a:extLst>
          </p:cNvPr>
          <p:cNvSpPr txBox="1">
            <a:spLocks noGrp="1"/>
          </p:cNvSpPr>
          <p:nvPr>
            <p:ph type="title" idx="4294967295"/>
          </p:nvPr>
        </p:nvSpPr>
        <p:spPr>
          <a:xfrm>
            <a:off x="365998" y="571561"/>
            <a:ext cx="11654707"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3000" b="1" i="0" u="none" strike="noStrike" kern="1200" cap="none" spc="0" normalizeH="0" baseline="0" noProof="0" dirty="0">
                <a:ln>
                  <a:noFill/>
                </a:ln>
                <a:solidFill>
                  <a:schemeClr val="tx1"/>
                </a:solidFill>
                <a:effectLst/>
                <a:uLnTx/>
                <a:uFillTx/>
                <a:latin typeface="Montserrat" pitchFamily="2" charset="77"/>
                <a:ea typeface="+mj-ea"/>
                <a:cs typeface="+mj-cs"/>
              </a:rPr>
              <a:t>Advancement</a:t>
            </a:r>
          </a:p>
        </p:txBody>
      </p:sp>
      <p:sp>
        <p:nvSpPr>
          <p:cNvPr id="8" name="TextBox 7">
            <a:extLst>
              <a:ext uri="{FF2B5EF4-FFF2-40B4-BE49-F238E27FC236}">
                <a16:creationId xmlns:a16="http://schemas.microsoft.com/office/drawing/2014/main" id="{2B2FEF7B-AD33-3F2E-6D94-F8FC9C068317}"/>
              </a:ext>
            </a:extLst>
          </p:cNvPr>
          <p:cNvSpPr txBox="1"/>
          <p:nvPr/>
        </p:nvSpPr>
        <p:spPr>
          <a:xfrm>
            <a:off x="1165200" y="2159742"/>
            <a:ext cx="6022678" cy="25385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Alumni Engagement</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Communications</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Development</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Foundation Finance &amp; Operations</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Marketing</a:t>
            </a:r>
          </a:p>
          <a:p>
            <a:pPr marL="285750" indent="-285750">
              <a:lnSpc>
                <a:spcPct val="150000"/>
              </a:lnSpc>
              <a:buFont typeface="Arial" panose="020B0604020202020204" pitchFamily="34" charset="0"/>
              <a:buChar char="•"/>
            </a:pPr>
            <a:r>
              <a:rPr lang="en-US" b="1" u="none" strike="noStrike" dirty="0">
                <a:solidFill>
                  <a:srgbClr val="0070C0"/>
                </a:solidFill>
                <a:effectLst/>
                <a:latin typeface="Montserrat" pitchFamily="2" charset="77"/>
              </a:rPr>
              <a:t>The UAFS Foundation Inc.</a:t>
            </a:r>
          </a:p>
        </p:txBody>
      </p:sp>
      <p:sp>
        <p:nvSpPr>
          <p:cNvPr id="9" name="TextBox 8">
            <a:extLst>
              <a:ext uri="{FF2B5EF4-FFF2-40B4-BE49-F238E27FC236}">
                <a16:creationId xmlns:a16="http://schemas.microsoft.com/office/drawing/2014/main" id="{E885DC2F-E96F-7CCB-8A62-A5AD04FAAA6E}"/>
              </a:ext>
            </a:extLst>
          </p:cNvPr>
          <p:cNvSpPr txBox="1"/>
          <p:nvPr/>
        </p:nvSpPr>
        <p:spPr>
          <a:xfrm>
            <a:off x="878774" y="1316108"/>
            <a:ext cx="10629157" cy="400110"/>
          </a:xfrm>
          <a:prstGeom prst="rect">
            <a:avLst/>
          </a:prstGeom>
          <a:noFill/>
        </p:spPr>
        <p:txBody>
          <a:bodyPr wrap="square" rtlCol="0">
            <a:spAutoFit/>
          </a:bodyPr>
          <a:lstStyle/>
          <a:p>
            <a:pPr algn="ctr"/>
            <a:r>
              <a:rPr lang="en-US" sz="2000">
                <a:latin typeface="Montserrat" pitchFamily="2" charset="77"/>
              </a:rPr>
              <a:t>Making </a:t>
            </a:r>
            <a:r>
              <a:rPr lang="en-US" sz="2000" dirty="0">
                <a:latin typeface="Montserrat" pitchFamily="2" charset="77"/>
              </a:rPr>
              <a:t>forward progress related to a university's strategic plan</a:t>
            </a:r>
          </a:p>
        </p:txBody>
      </p:sp>
      <p:pic>
        <p:nvPicPr>
          <p:cNvPr id="10" name="Google Shape;11615;p482" descr="aerial view of the UAFS campus green during fall. The bell tower stands above brilliantly colored trees.">
            <a:extLst>
              <a:ext uri="{FF2B5EF4-FFF2-40B4-BE49-F238E27FC236}">
                <a16:creationId xmlns:a16="http://schemas.microsoft.com/office/drawing/2014/main" id="{2E37EB02-133C-C4B1-EA3D-0F11F662899D}"/>
              </a:ext>
            </a:extLst>
          </p:cNvPr>
          <p:cNvPicPr preferRelativeResize="0"/>
          <p:nvPr/>
        </p:nvPicPr>
        <p:blipFill>
          <a:blip r:embed="rId5"/>
          <a:srcRect l="14719" r="14719"/>
          <a:stretch/>
        </p:blipFill>
        <p:spPr>
          <a:xfrm>
            <a:off x="7361407" y="2090172"/>
            <a:ext cx="3665393" cy="2677657"/>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extLst>
      <p:ext uri="{BB962C8B-B14F-4D97-AF65-F5344CB8AC3E}">
        <p14:creationId xmlns:p14="http://schemas.microsoft.com/office/powerpoint/2010/main" val="350481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EE49-2382-109B-E589-998828DBF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2068E-D02A-9B43-CE53-A6767468E5EA}"/>
              </a:ext>
            </a:extLst>
          </p:cNvPr>
          <p:cNvSpPr>
            <a:spLocks noGrp="1"/>
          </p:cNvSpPr>
          <p:nvPr>
            <p:ph type="title"/>
          </p:nvPr>
        </p:nvSpPr>
        <p:spPr/>
        <p:txBody>
          <a:bodyPr/>
          <a:lstStyle/>
          <a:p>
            <a:r>
              <a:rPr lang="en-US" dirty="0"/>
              <a:t>The History of This Campaign</a:t>
            </a:r>
          </a:p>
        </p:txBody>
      </p:sp>
      <p:sp>
        <p:nvSpPr>
          <p:cNvPr id="3" name="Content Placeholder 2">
            <a:extLst>
              <a:ext uri="{FF2B5EF4-FFF2-40B4-BE49-F238E27FC236}">
                <a16:creationId xmlns:a16="http://schemas.microsoft.com/office/drawing/2014/main" id="{C5DBE3AD-830F-0430-ECE5-FB5DA53D0C33}"/>
              </a:ext>
            </a:extLst>
          </p:cNvPr>
          <p:cNvSpPr>
            <a:spLocks noGrp="1"/>
          </p:cNvSpPr>
          <p:nvPr>
            <p:ph idx="1"/>
          </p:nvPr>
        </p:nvSpPr>
        <p:spPr/>
        <p:txBody>
          <a:bodyPr/>
          <a:lstStyle/>
          <a:p>
            <a:r>
              <a:rPr lang="en-US"/>
              <a:t>1</a:t>
            </a:r>
            <a:r>
              <a:rPr lang="en-US" baseline="30000"/>
              <a:t>st</a:t>
            </a:r>
            <a:r>
              <a:rPr lang="en-US"/>
              <a:t> Meeting with TCR</a:t>
            </a:r>
          </a:p>
          <a:p>
            <a:r>
              <a:rPr lang="en-US"/>
              <a:t>The Winkler Group</a:t>
            </a:r>
          </a:p>
          <a:p>
            <a:r>
              <a:rPr lang="en-US"/>
              <a:t>The Early Process</a:t>
            </a:r>
            <a:endParaRPr lang="en-US" dirty="0"/>
          </a:p>
        </p:txBody>
      </p:sp>
      <p:sp>
        <p:nvSpPr>
          <p:cNvPr id="8" name="Title 1">
            <a:extLst>
              <a:ext uri="{FF2B5EF4-FFF2-40B4-BE49-F238E27FC236}">
                <a16:creationId xmlns:a16="http://schemas.microsoft.com/office/drawing/2014/main" id="{43872BA1-9A79-5460-BA1E-7073554994AD}"/>
              </a:ext>
            </a:extLst>
          </p:cNvPr>
          <p:cNvSpPr txBox="1">
            <a:spLocks/>
          </p:cNvSpPr>
          <p:nvPr/>
        </p:nvSpPr>
        <p:spPr>
          <a:xfrm>
            <a:off x="963167" y="251209"/>
            <a:ext cx="10883839" cy="63668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i="0" kern="1200">
                <a:solidFill>
                  <a:schemeClr val="tx1"/>
                </a:solidFill>
                <a:latin typeface="Proxima Sera" pitchFamily="2" charset="77"/>
                <a:ea typeface="+mj-ea"/>
                <a:cs typeface="+mj-cs"/>
              </a:defRPr>
            </a:lvl1pPr>
          </a:lstStyle>
          <a:p>
            <a:pPr algn="ctr"/>
            <a:r>
              <a:rPr lang="en-US" dirty="0">
                <a:solidFill>
                  <a:srgbClr val="002060"/>
                </a:solidFill>
                <a:effectLst/>
              </a:rPr>
              <a:t>The Launch</a:t>
            </a:r>
          </a:p>
        </p:txBody>
      </p:sp>
      <p:pic>
        <p:nvPicPr>
          <p:cNvPr id="5" name="Picture 4" descr="A person standing on a stage with a screen and a screen with a logo">
            <a:extLst>
              <a:ext uri="{FF2B5EF4-FFF2-40B4-BE49-F238E27FC236}">
                <a16:creationId xmlns:a16="http://schemas.microsoft.com/office/drawing/2014/main" id="{9BB9E0D8-2DA4-A1CA-D180-34A073BD9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5999" cy="3213757"/>
          </a:xfrm>
          <a:prstGeom prst="rect">
            <a:avLst/>
          </a:prstGeom>
        </p:spPr>
      </p:pic>
      <p:pic>
        <p:nvPicPr>
          <p:cNvPr id="9" name="Picture 8" descr="A person standing at a podium with a screen on it">
            <a:extLst>
              <a:ext uri="{FF2B5EF4-FFF2-40B4-BE49-F238E27FC236}">
                <a16:creationId xmlns:a16="http://schemas.microsoft.com/office/drawing/2014/main" id="{EEAD332F-43D4-ED7F-8881-75E397224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867" y="-36011"/>
            <a:ext cx="5406742" cy="4055057"/>
          </a:xfrm>
          <a:prstGeom prst="rect">
            <a:avLst/>
          </a:prstGeom>
        </p:spPr>
      </p:pic>
      <p:pic>
        <p:nvPicPr>
          <p:cNvPr id="21" name="Picture 20" descr="A person standing at a podium">
            <a:extLst>
              <a:ext uri="{FF2B5EF4-FFF2-40B4-BE49-F238E27FC236}">
                <a16:creationId xmlns:a16="http://schemas.microsoft.com/office/drawing/2014/main" id="{109B8B50-3BD4-5E5B-4DD0-0232DE7A75A0}"/>
              </a:ext>
            </a:extLst>
          </p:cNvPr>
          <p:cNvPicPr>
            <a:picLocks noChangeAspect="1"/>
          </p:cNvPicPr>
          <p:nvPr/>
        </p:nvPicPr>
        <p:blipFill>
          <a:blip r:embed="rId5">
            <a:extLst>
              <a:ext uri="{28A0092B-C50C-407E-A947-70E740481C1C}">
                <a14:useLocalDpi xmlns:a14="http://schemas.microsoft.com/office/drawing/2010/main" val="0"/>
              </a:ext>
            </a:extLst>
          </a:blip>
          <a:srcRect l="20978" t="4495" r="-20978" b="-4495"/>
          <a:stretch/>
        </p:blipFill>
        <p:spPr>
          <a:xfrm>
            <a:off x="8022103" y="835281"/>
            <a:ext cx="3051171" cy="2034114"/>
          </a:xfrm>
          <a:prstGeom prst="rect">
            <a:avLst/>
          </a:prstGeom>
        </p:spPr>
      </p:pic>
      <p:pic>
        <p:nvPicPr>
          <p:cNvPr id="17" name="Picture 16" descr="A group of people sitting in chairs">
            <a:extLst>
              <a:ext uri="{FF2B5EF4-FFF2-40B4-BE49-F238E27FC236}">
                <a16:creationId xmlns:a16="http://schemas.microsoft.com/office/drawing/2014/main" id="{BFAB8686-FD5A-DEC5-B624-CE1B79835597}"/>
              </a:ext>
            </a:extLst>
          </p:cNvPr>
          <p:cNvPicPr>
            <a:picLocks noChangeAspect="1"/>
          </p:cNvPicPr>
          <p:nvPr/>
        </p:nvPicPr>
        <p:blipFill>
          <a:blip r:embed="rId6">
            <a:extLst>
              <a:ext uri="{28A0092B-C50C-407E-A947-70E740481C1C}">
                <a14:useLocalDpi xmlns:a14="http://schemas.microsoft.com/office/drawing/2010/main" val="0"/>
              </a:ext>
            </a:extLst>
          </a:blip>
          <a:srcRect l="8121" t="121" r="29316" b="-121"/>
          <a:stretch/>
        </p:blipFill>
        <p:spPr>
          <a:xfrm>
            <a:off x="9627705" y="0"/>
            <a:ext cx="2743200" cy="2922980"/>
          </a:xfrm>
          <a:prstGeom prst="rect">
            <a:avLst/>
          </a:prstGeom>
        </p:spPr>
      </p:pic>
      <p:pic>
        <p:nvPicPr>
          <p:cNvPr id="23" name="Picture 22" descr="A large group of people in a large hall">
            <a:extLst>
              <a:ext uri="{FF2B5EF4-FFF2-40B4-BE49-F238E27FC236}">
                <a16:creationId xmlns:a16="http://schemas.microsoft.com/office/drawing/2014/main" id="{440E6A84-5B05-24D9-3362-BE5695334FD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3415"/>
                    </a14:imgEffect>
                    <a14:imgEffect>
                      <a14:saturation sat="0"/>
                    </a14:imgEffect>
                    <a14:imgEffect>
                      <a14:brightnessContrast bright="1000"/>
                    </a14:imgEffect>
                  </a14:imgLayer>
                </a14:imgProps>
              </a:ext>
              <a:ext uri="{28A0092B-C50C-407E-A947-70E740481C1C}">
                <a14:useLocalDpi xmlns:a14="http://schemas.microsoft.com/office/drawing/2010/main" val="0"/>
              </a:ext>
            </a:extLst>
          </a:blip>
          <a:srcRect t="38035" b="14847"/>
          <a:stretch/>
        </p:blipFill>
        <p:spPr>
          <a:xfrm>
            <a:off x="-178905" y="3310558"/>
            <a:ext cx="12350716" cy="4187665"/>
          </a:xfrm>
          <a:prstGeom prst="rect">
            <a:avLst/>
          </a:prstGeom>
        </p:spPr>
      </p:pic>
      <p:pic>
        <p:nvPicPr>
          <p:cNvPr id="19" name="Picture 18" descr="A group of people sitting in chairs">
            <a:extLst>
              <a:ext uri="{FF2B5EF4-FFF2-40B4-BE49-F238E27FC236}">
                <a16:creationId xmlns:a16="http://schemas.microsoft.com/office/drawing/2014/main" id="{F8E67798-054B-5CF5-37F4-43705468DC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1355" y="2795293"/>
            <a:ext cx="2695543" cy="1797029"/>
          </a:xfrm>
          <a:prstGeom prst="rect">
            <a:avLst/>
          </a:prstGeom>
        </p:spPr>
      </p:pic>
      <p:pic>
        <p:nvPicPr>
          <p:cNvPr id="15" name="Picture 14" descr="A group of men standing in front of a curtain">
            <a:extLst>
              <a:ext uri="{FF2B5EF4-FFF2-40B4-BE49-F238E27FC236}">
                <a16:creationId xmlns:a16="http://schemas.microsoft.com/office/drawing/2014/main" id="{1ECBDF2A-D407-7688-6E77-E89DA0D0D7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5318" y="2771527"/>
            <a:ext cx="2760815" cy="1840543"/>
          </a:xfrm>
          <a:prstGeom prst="rect">
            <a:avLst/>
          </a:prstGeom>
        </p:spPr>
      </p:pic>
      <p:pic>
        <p:nvPicPr>
          <p:cNvPr id="13" name="Picture 12" descr="A group of people standing together">
            <a:extLst>
              <a:ext uri="{FF2B5EF4-FFF2-40B4-BE49-F238E27FC236}">
                <a16:creationId xmlns:a16="http://schemas.microsoft.com/office/drawing/2014/main" id="{911D8D43-FF2F-117D-6B4B-3890394B23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973" y="2771528"/>
            <a:ext cx="2760815" cy="1840542"/>
          </a:xfrm>
          <a:prstGeom prst="rect">
            <a:avLst/>
          </a:prstGeom>
        </p:spPr>
      </p:pic>
      <p:pic>
        <p:nvPicPr>
          <p:cNvPr id="11" name="Picture 10" descr="A group of people standing together">
            <a:extLst>
              <a:ext uri="{FF2B5EF4-FFF2-40B4-BE49-F238E27FC236}">
                <a16:creationId xmlns:a16="http://schemas.microsoft.com/office/drawing/2014/main" id="{DCD03F01-BABE-7398-0AD7-F45851187D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07" y="2738074"/>
            <a:ext cx="2717666" cy="1812339"/>
          </a:xfrm>
          <a:prstGeom prst="rect">
            <a:avLst/>
          </a:prstGeom>
        </p:spPr>
      </p:pic>
      <p:pic>
        <p:nvPicPr>
          <p:cNvPr id="25" name="Picture 24" descr="A group of women in blue shirts">
            <a:extLst>
              <a:ext uri="{FF2B5EF4-FFF2-40B4-BE49-F238E27FC236}">
                <a16:creationId xmlns:a16="http://schemas.microsoft.com/office/drawing/2014/main" id="{33ABA1DC-1A34-77A9-2EFD-D1B2DD2B76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1150" y="2795294"/>
            <a:ext cx="2760816" cy="1841115"/>
          </a:xfrm>
          <a:prstGeom prst="rect">
            <a:avLst/>
          </a:prstGeom>
        </p:spPr>
      </p:pic>
    </p:spTree>
    <p:extLst>
      <p:ext uri="{BB962C8B-B14F-4D97-AF65-F5344CB8AC3E}">
        <p14:creationId xmlns:p14="http://schemas.microsoft.com/office/powerpoint/2010/main" val="500597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ntrepid Ambition campaign logo. ">
            <a:extLst>
              <a:ext uri="{FF2B5EF4-FFF2-40B4-BE49-F238E27FC236}">
                <a16:creationId xmlns:a16="http://schemas.microsoft.com/office/drawing/2014/main" id="{E83BF32B-A5F2-36DA-6DA4-F36399A64AD7}"/>
              </a:ext>
            </a:extLst>
          </p:cNvPr>
          <p:cNvPicPr preferRelativeResize="0">
            <a:picLocks noChangeAspect="1"/>
          </p:cNvPicPr>
          <p:nvPr/>
        </p:nvPicPr>
        <p:blipFill>
          <a:blip r:embed="rId3"/>
          <a:stretch>
            <a:fillRect/>
          </a:stretch>
        </p:blipFill>
        <p:spPr>
          <a:xfrm>
            <a:off x="0" y="0"/>
            <a:ext cx="12197625" cy="6858000"/>
          </a:xfrm>
          <a:prstGeom prst="rect">
            <a:avLst/>
          </a:prstGeom>
        </p:spPr>
      </p:pic>
      <p:sp>
        <p:nvSpPr>
          <p:cNvPr id="2" name="Title 1">
            <a:extLst>
              <a:ext uri="{FF2B5EF4-FFF2-40B4-BE49-F238E27FC236}">
                <a16:creationId xmlns:a16="http://schemas.microsoft.com/office/drawing/2014/main" id="{839E1D38-9DF7-960A-EB8C-4CBD3BA8B4F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Closing Slide</a:t>
            </a:r>
          </a:p>
        </p:txBody>
      </p:sp>
    </p:spTree>
    <p:extLst>
      <p:ext uri="{BB962C8B-B14F-4D97-AF65-F5344CB8AC3E}">
        <p14:creationId xmlns:p14="http://schemas.microsoft.com/office/powerpoint/2010/main" val="2584429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noGrp="1"/>
          </p:cNvSpPr>
          <p:nvPr>
            <p:ph type="title" idx="4294967295"/>
          </p:nvPr>
        </p:nvSpPr>
        <p:spPr>
          <a:xfrm>
            <a:off x="271152" y="608273"/>
            <a:ext cx="11649693" cy="619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chemeClr val="dk1"/>
              </a:buClr>
              <a:buSzPts val="2700"/>
              <a:buFont typeface="Montserrat Medium"/>
              <a:buNone/>
              <a:tabLst/>
              <a:defRPr/>
            </a:pPr>
            <a:r>
              <a:rPr kumimoji="0" lang="en-US" sz="3000" b="1" i="0" u="none" strike="noStrike" kern="1200" cap="none" spc="0" normalizeH="0" baseline="0" noProof="0" dirty="0">
                <a:ln>
                  <a:noFill/>
                </a:ln>
                <a:solidFill>
                  <a:schemeClr val="tx1"/>
                </a:solidFill>
                <a:effectLst/>
                <a:uLnTx/>
                <a:uFillTx/>
                <a:latin typeface="Montserrat" pitchFamily="2" charset="77"/>
                <a:ea typeface="+mj-ea"/>
                <a:cs typeface="+mj-cs"/>
              </a:rPr>
              <a:t>2024-2025 Highlights</a:t>
            </a:r>
          </a:p>
        </p:txBody>
      </p:sp>
      <p:sp>
        <p:nvSpPr>
          <p:cNvPr id="7" name="TextBox 6">
            <a:extLst>
              <a:ext uri="{FF2B5EF4-FFF2-40B4-BE49-F238E27FC236}">
                <a16:creationId xmlns:a16="http://schemas.microsoft.com/office/drawing/2014/main" id="{AA00379B-B891-B501-A686-EC954EA66BE7}"/>
              </a:ext>
            </a:extLst>
          </p:cNvPr>
          <p:cNvSpPr txBox="1"/>
          <p:nvPr/>
        </p:nvSpPr>
        <p:spPr>
          <a:xfrm>
            <a:off x="596898" y="1478627"/>
            <a:ext cx="10998199" cy="4154984"/>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0070C0"/>
                </a:solidFill>
                <a:latin typeface="Montserrat Medium" pitchFamily="2" charset="77"/>
              </a:rPr>
              <a:t>The Campaign</a:t>
            </a:r>
          </a:p>
          <a:p>
            <a:pPr marL="914400" lvl="1" indent="-457200">
              <a:buFont typeface="Arial" panose="020B0604020202020204" pitchFamily="34" charset="0"/>
              <a:buChar char="•"/>
            </a:pPr>
            <a:r>
              <a:rPr lang="en-US" sz="1600" b="1" dirty="0">
                <a:solidFill>
                  <a:srgbClr val="0070C0"/>
                </a:solidFill>
                <a:latin typeface="Montserrat Medium" pitchFamily="2" charset="77"/>
              </a:rPr>
              <a:t>Launched Public Phase on April 2, 2025 and Finished FY25 Ahead of Schedule</a:t>
            </a:r>
          </a:p>
          <a:p>
            <a:pPr marL="457200" indent="-457200">
              <a:buFont typeface="Arial" panose="020B0604020202020204" pitchFamily="34" charset="0"/>
              <a:buChar char="•"/>
            </a:pPr>
            <a:r>
              <a:rPr lang="en-US" sz="2800" b="1" dirty="0">
                <a:solidFill>
                  <a:srgbClr val="0070C0"/>
                </a:solidFill>
                <a:latin typeface="Montserrat Medium" pitchFamily="2" charset="77"/>
              </a:rPr>
              <a:t>Alumni Engagement</a:t>
            </a:r>
          </a:p>
          <a:p>
            <a:pPr marL="914400" lvl="1" indent="-457200">
              <a:buFont typeface="Arial" panose="020B0604020202020204" pitchFamily="34" charset="0"/>
              <a:buChar char="•"/>
            </a:pPr>
            <a:r>
              <a:rPr lang="en-US" sz="1600" b="1" dirty="0">
                <a:solidFill>
                  <a:srgbClr val="0070C0"/>
                </a:solidFill>
                <a:latin typeface="Montserrat Medium" pitchFamily="2" charset="77"/>
              </a:rPr>
              <a:t>Surpassed Day of Giving Goals and Began Implementation of New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Development</a:t>
            </a:r>
          </a:p>
          <a:p>
            <a:pPr marL="914400" lvl="1" indent="-457200">
              <a:buFont typeface="Arial" panose="020B0604020202020204" pitchFamily="34" charset="0"/>
              <a:buChar char="•"/>
            </a:pPr>
            <a:r>
              <a:rPr lang="en-US" sz="1600" b="1" dirty="0">
                <a:solidFill>
                  <a:srgbClr val="0070C0"/>
                </a:solidFill>
                <a:latin typeface="Montserrat Medium" pitchFamily="2" charset="77"/>
              </a:rPr>
              <a:t>Key Commitments for Centers of Excellence and Successful Public Phase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Communications</a:t>
            </a:r>
          </a:p>
          <a:p>
            <a:pPr marL="914400" lvl="1" indent="-457200">
              <a:buFont typeface="Arial" panose="020B0604020202020204" pitchFamily="34" charset="0"/>
              <a:buChar char="•"/>
            </a:pPr>
            <a:r>
              <a:rPr lang="en-US" sz="1600" b="1" dirty="0">
                <a:solidFill>
                  <a:srgbClr val="0070C0"/>
                </a:solidFill>
                <a:latin typeface="Montserrat Medium" pitchFamily="2" charset="77"/>
              </a:rPr>
              <a:t>Record Engagement Across Owned and Earned Media and Print Strategies</a:t>
            </a:r>
          </a:p>
          <a:p>
            <a:pPr marL="457200" indent="-457200">
              <a:buFont typeface="Arial" panose="020B0604020202020204" pitchFamily="34" charset="0"/>
              <a:buChar char="•"/>
            </a:pPr>
            <a:r>
              <a:rPr lang="en-US" sz="2800" b="1" dirty="0">
                <a:solidFill>
                  <a:srgbClr val="0070C0"/>
                </a:solidFill>
                <a:latin typeface="Montserrat Medium" pitchFamily="2" charset="77"/>
              </a:rPr>
              <a:t>Marketing</a:t>
            </a:r>
          </a:p>
          <a:p>
            <a:pPr marL="914400" lvl="1" indent="-457200">
              <a:buFont typeface="Arial" panose="020B0604020202020204" pitchFamily="34" charset="0"/>
              <a:buChar char="•"/>
            </a:pPr>
            <a:r>
              <a:rPr lang="en-US" sz="1600" b="1" dirty="0">
                <a:solidFill>
                  <a:srgbClr val="0070C0"/>
                </a:solidFill>
                <a:latin typeface="Montserrat Medium" pitchFamily="2" charset="77"/>
              </a:rPr>
              <a:t>Records in Web/</a:t>
            </a:r>
            <a:r>
              <a:rPr lang="en-US" sz="1600" b="1" dirty="0" err="1">
                <a:solidFill>
                  <a:srgbClr val="0070C0"/>
                </a:solidFill>
                <a:latin typeface="Montserrat Medium" pitchFamily="2" charset="77"/>
              </a:rPr>
              <a:t>ChatBot</a:t>
            </a:r>
            <a:r>
              <a:rPr lang="en-US" sz="1600" b="1" dirty="0">
                <a:solidFill>
                  <a:srgbClr val="0070C0"/>
                </a:solidFill>
                <a:latin typeface="Montserrat Medium" pitchFamily="2" charset="77"/>
              </a:rPr>
              <a:t> Traffic, Licensing/Royalties, and Community Initiatives </a:t>
            </a:r>
          </a:p>
          <a:p>
            <a:pPr lvl="1" indent="-457200">
              <a:buFont typeface="Arial" panose="020B0604020202020204" pitchFamily="34" charset="0"/>
              <a:buChar char="•"/>
            </a:pPr>
            <a:r>
              <a:rPr lang="en-US" sz="2800" b="1" dirty="0">
                <a:solidFill>
                  <a:srgbClr val="0070C0"/>
                </a:solidFill>
                <a:latin typeface="Montserrat Medium" pitchFamily="2" charset="77"/>
              </a:rPr>
              <a:t>The UAFS Foundation Inc.</a:t>
            </a:r>
          </a:p>
          <a:p>
            <a:pPr marL="914400" lvl="1" indent="-457200">
              <a:buFont typeface="Arial" panose="020B0604020202020204" pitchFamily="34" charset="0"/>
              <a:buChar char="•"/>
            </a:pPr>
            <a:r>
              <a:rPr lang="en-US" sz="1600" b="1" dirty="0">
                <a:solidFill>
                  <a:srgbClr val="0070C0"/>
                </a:solidFill>
                <a:latin typeface="Montserrat Medium" pitchFamily="2" charset="77"/>
              </a:rPr>
              <a:t>Set a New High-Water Mark for Total Assets</a:t>
            </a:r>
          </a:p>
        </p:txBody>
      </p:sp>
    </p:spTree>
    <p:extLst>
      <p:ext uri="{BB962C8B-B14F-4D97-AF65-F5344CB8AC3E}">
        <p14:creationId xmlns:p14="http://schemas.microsoft.com/office/powerpoint/2010/main" val="261551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1" y="129029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1.1</a:t>
            </a:r>
          </a:p>
          <a:p>
            <a:pPr>
              <a:lnSpc>
                <a:spcPct val="100000"/>
              </a:lnSpc>
              <a:spcBef>
                <a:spcPts val="0"/>
              </a:spcBef>
              <a:buClr>
                <a:schemeClr val="dk1"/>
              </a:buClr>
              <a:buSzPts val="2700"/>
              <a:buFont typeface="Montserrat Medium"/>
              <a:buNone/>
            </a:pPr>
            <a:r>
              <a:rPr lang="en-US" sz="2000" dirty="0">
                <a:latin typeface="Montserrat" pitchFamily="2" charset="77"/>
              </a:rPr>
              <a:t>Drive interest in UAFS as a first-choice institution and invest in innovative recruiting practices to ensure continued enrollment growth. </a:t>
            </a:r>
          </a:p>
          <a:p>
            <a:pPr>
              <a:lnSpc>
                <a:spcPct val="100000"/>
              </a:lnSpc>
              <a:spcBef>
                <a:spcPts val="0"/>
              </a:spcBef>
              <a:buClr>
                <a:schemeClr val="dk1"/>
              </a:buClr>
              <a:buSzPts val="2700"/>
              <a:buFont typeface="Montserrat Medium"/>
              <a:buNone/>
            </a:pP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828136" y="2391027"/>
            <a:ext cx="10567358" cy="3046988"/>
          </a:xfrm>
          <a:prstGeom prst="rect">
            <a:avLst/>
          </a:prstGeom>
          <a:noFill/>
        </p:spPr>
        <p:txBody>
          <a:bodyPr wrap="square" numCol="2" rtlCol="0">
            <a:spAutoFit/>
          </a:bodyPr>
          <a:lstStyle/>
          <a:p>
            <a:r>
              <a:rPr lang="en-US" sz="2800" b="1" u="sng" dirty="0">
                <a:solidFill>
                  <a:srgbClr val="0070C0"/>
                </a:solidFill>
                <a:latin typeface="Montserrat Medium" panose="00000600000000000000" pitchFamily="2" charset="0"/>
              </a:rPr>
              <a:t>FY 25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Continue to adjust and evolve recruitment marketing tactics, emphasizing proven and effective strategies.</a:t>
            </a:r>
          </a:p>
          <a:p>
            <a:endParaRPr lang="en-US" sz="2800" b="1" dirty="0">
              <a:solidFill>
                <a:srgbClr val="0070C0"/>
              </a:solidFill>
              <a:latin typeface="Montserrat Medium" panose="00000600000000000000" pitchFamily="2" charset="0"/>
            </a:endParaRPr>
          </a:p>
          <a:p>
            <a:endParaRPr lang="en-US" sz="2800" b="1" dirty="0">
              <a:solidFill>
                <a:srgbClr val="0070C0"/>
              </a:solidFill>
              <a:latin typeface="Montserrat Medium" panose="00000600000000000000" pitchFamily="2" charset="0"/>
            </a:endParaRPr>
          </a:p>
          <a:p>
            <a:endParaRPr lang="en-US" sz="2800" b="1" dirty="0">
              <a:solidFill>
                <a:srgbClr val="0070C0"/>
              </a:solidFill>
              <a:latin typeface="Montserrat Medium" panose="00000600000000000000" pitchFamily="2" charset="0"/>
            </a:endParaRPr>
          </a:p>
          <a:p>
            <a:r>
              <a:rPr lang="en-US" sz="28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Website (FY25)</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Sessions- 1,016,286</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RFI Ratio- TBD</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Avg. Search Position- 22.8</a:t>
            </a:r>
          </a:p>
          <a:p>
            <a:pPr marL="1371600" lvl="2" indent="-457200">
              <a:buFont typeface="Arial" panose="020B0604020202020204" pitchFamily="34" charset="0"/>
              <a:buChar char="•"/>
            </a:pP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Sessions- 10,506</a:t>
            </a:r>
          </a:p>
          <a:p>
            <a:pPr algn="ctr"/>
            <a:endParaRPr lang="en-US" sz="1300" dirty="0">
              <a:latin typeface="Montserrat" pitchFamily="2" charset="77"/>
            </a:endParaRPr>
          </a:p>
        </p:txBody>
      </p:sp>
      <p:sp>
        <p:nvSpPr>
          <p:cNvPr id="3" name="Title 2">
            <a:extLst>
              <a:ext uri="{FF2B5EF4-FFF2-40B4-BE49-F238E27FC236}">
                <a16:creationId xmlns:a16="http://schemas.microsoft.com/office/drawing/2014/main" id="{50B12A75-AAA3-AFCA-EDE5-E09C7FD0643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1.1 Objective</a:t>
            </a:r>
            <a:r>
              <a:rPr lang="en-US" baseline="0" dirty="0"/>
              <a:t> and Results</a:t>
            </a:r>
            <a:endParaRPr lang="en-US" dirty="0"/>
          </a:p>
        </p:txBody>
      </p:sp>
    </p:spTree>
    <p:extLst>
      <p:ext uri="{BB962C8B-B14F-4D97-AF65-F5344CB8AC3E}">
        <p14:creationId xmlns:p14="http://schemas.microsoft.com/office/powerpoint/2010/main" val="309601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1" y="129029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1.1</a:t>
            </a:r>
          </a:p>
          <a:p>
            <a:pPr>
              <a:lnSpc>
                <a:spcPct val="100000"/>
              </a:lnSpc>
              <a:spcBef>
                <a:spcPts val="0"/>
              </a:spcBef>
              <a:buClr>
                <a:schemeClr val="dk1"/>
              </a:buClr>
              <a:buSzPts val="2700"/>
              <a:buFont typeface="Montserrat Medium"/>
              <a:buNone/>
            </a:pPr>
            <a:r>
              <a:rPr lang="en-US" sz="2000" dirty="0">
                <a:latin typeface="Montserrat" pitchFamily="2" charset="77"/>
              </a:rPr>
              <a:t>Drive interest in UAFS as a first-choice institution and invest in innovative recruiting practices to ensure continued enrollment growth. </a:t>
            </a:r>
          </a:p>
          <a:p>
            <a:pPr>
              <a:lnSpc>
                <a:spcPct val="100000"/>
              </a:lnSpc>
              <a:spcBef>
                <a:spcPts val="0"/>
              </a:spcBef>
              <a:buClr>
                <a:schemeClr val="dk1"/>
              </a:buClr>
              <a:buSzPts val="2700"/>
              <a:buFont typeface="Montserrat Medium"/>
              <a:buNone/>
            </a:pP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526211" y="2002838"/>
            <a:ext cx="11205713" cy="5632311"/>
          </a:xfrm>
          <a:prstGeom prst="rect">
            <a:avLst/>
          </a:prstGeom>
          <a:noFill/>
        </p:spPr>
        <p:txBody>
          <a:bodyPr wrap="square" numCol="2" rtlCol="0">
            <a:spAutoFit/>
          </a:bodyPr>
          <a:lstStyle/>
          <a:p>
            <a:r>
              <a:rPr lang="en-US" sz="2800" b="1" u="sng" dirty="0">
                <a:solidFill>
                  <a:srgbClr val="0070C0"/>
                </a:solidFill>
                <a:latin typeface="Montserrat Medium" panose="00000600000000000000" pitchFamily="2" charset="0"/>
              </a:rPr>
              <a:t>FY 26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Continue the evolution of the recruitment marketing strategies. Aside from the current tactics, additional emphasis will be placed on RFI Forms, Slate Events, and </a:t>
            </a: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data. This information will lead to a better understanding of conversion tactics. Furthermore, landing page optimization will continue with a goal to affect Average Search Position.</a:t>
            </a: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indent="-457200">
              <a:buFont typeface="Arial" panose="020B0604020202020204" pitchFamily="34" charset="0"/>
              <a:buChar char="•"/>
            </a:pPr>
            <a:endParaRPr lang="en-US" sz="2800" b="1" dirty="0">
              <a:solidFill>
                <a:srgbClr val="0070C0"/>
              </a:solidFill>
              <a:latin typeface="Montserrat Medium" panose="00000600000000000000" pitchFamily="2" charset="0"/>
            </a:endParaRPr>
          </a:p>
          <a:p>
            <a:pPr marL="0" lvl="1"/>
            <a:r>
              <a:rPr lang="en-US" sz="28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Website (FY25)</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Sessions- 1,000,000</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Slate Events- 250,000</a:t>
            </a:r>
          </a:p>
          <a:p>
            <a:pPr marL="1371600" lvl="2" indent="-457200">
              <a:buFont typeface="Arial" panose="020B0604020202020204" pitchFamily="34" charset="0"/>
              <a:buChar char="•"/>
            </a:pPr>
            <a:r>
              <a:rPr lang="en-US" sz="2000" dirty="0">
                <a:solidFill>
                  <a:srgbClr val="0070C0"/>
                </a:solidFill>
                <a:latin typeface="Montserrat Medium" panose="00000600000000000000" pitchFamily="2" charset="0"/>
              </a:rPr>
              <a:t>RFI Forms- 20,000</a:t>
            </a:r>
          </a:p>
          <a:p>
            <a:pPr marL="1371600" lvl="2" indent="-457200">
              <a:buFont typeface="Arial" panose="020B0604020202020204" pitchFamily="34" charset="0"/>
              <a:buChar char="•"/>
            </a:pPr>
            <a:r>
              <a:rPr lang="en-US" sz="2000" dirty="0" err="1">
                <a:solidFill>
                  <a:srgbClr val="0070C0"/>
                </a:solidFill>
                <a:latin typeface="Montserrat Medium" panose="00000600000000000000" pitchFamily="2" charset="0"/>
              </a:rPr>
              <a:t>ChatBot</a:t>
            </a:r>
            <a:r>
              <a:rPr lang="en-US" sz="2000" dirty="0">
                <a:solidFill>
                  <a:srgbClr val="0070C0"/>
                </a:solidFill>
                <a:latin typeface="Montserrat Medium" panose="00000600000000000000" pitchFamily="2" charset="0"/>
              </a:rPr>
              <a:t> Sessions- 12,000</a:t>
            </a:r>
          </a:p>
          <a:p>
            <a:pPr marL="1714500" lvl="3" indent="-342900">
              <a:buFont typeface="Arial" panose="020B0604020202020204" pitchFamily="34" charset="0"/>
              <a:buChar char="•"/>
            </a:pPr>
            <a:r>
              <a:rPr lang="en-US" sz="2000" dirty="0">
                <a:solidFill>
                  <a:srgbClr val="0070C0"/>
                </a:solidFill>
                <a:latin typeface="Montserrat Medium" panose="00000600000000000000" pitchFamily="2" charset="0"/>
              </a:rPr>
              <a:t>	Baselines to be set</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Messages Sent</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“Thumbs Up” Rating</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Hours of Time Saved</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Avg. Response Time</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Conversations</a:t>
            </a:r>
          </a:p>
          <a:p>
            <a:pPr marL="2743200" lvl="5" indent="-457200">
              <a:buFont typeface="Courier New" panose="02070309020205020404" pitchFamily="49" charset="0"/>
              <a:buChar char="o"/>
            </a:pPr>
            <a:r>
              <a:rPr lang="en-US" sz="1600" dirty="0">
                <a:solidFill>
                  <a:srgbClr val="0070C0"/>
                </a:solidFill>
                <a:latin typeface="Montserrat Medium" panose="00000600000000000000" pitchFamily="2" charset="0"/>
              </a:rPr>
              <a:t>Top Topics</a:t>
            </a:r>
            <a:endParaRPr lang="en-US" sz="1600" dirty="0">
              <a:latin typeface="Montserrat" pitchFamily="2" charset="77"/>
            </a:endParaRPr>
          </a:p>
        </p:txBody>
      </p:sp>
      <p:sp>
        <p:nvSpPr>
          <p:cNvPr id="3" name="Title 2">
            <a:extLst>
              <a:ext uri="{FF2B5EF4-FFF2-40B4-BE49-F238E27FC236}">
                <a16:creationId xmlns:a16="http://schemas.microsoft.com/office/drawing/2014/main" id="{533650D9-91C6-6E54-8AA7-4601169E0C8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1.1 Objective and Goals</a:t>
            </a:r>
          </a:p>
        </p:txBody>
      </p:sp>
    </p:spTree>
    <p:extLst>
      <p:ext uri="{BB962C8B-B14F-4D97-AF65-F5344CB8AC3E}">
        <p14:creationId xmlns:p14="http://schemas.microsoft.com/office/powerpoint/2010/main" val="197398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1.4</a:t>
            </a:r>
          </a:p>
          <a:p>
            <a:pPr>
              <a:lnSpc>
                <a:spcPct val="100000"/>
              </a:lnSpc>
              <a:spcBef>
                <a:spcPts val="0"/>
              </a:spcBef>
              <a:buClr>
                <a:schemeClr val="dk1"/>
              </a:buClr>
              <a:buSzPts val="2700"/>
              <a:buFont typeface="Montserrat Medium"/>
              <a:buNone/>
            </a:pPr>
            <a:r>
              <a:rPr lang="en-US" sz="2000" dirty="0">
                <a:latin typeface="Montserrat" pitchFamily="2" charset="77"/>
              </a:rPr>
              <a:t>Optimize comprehensive institutional and private aid practices to ensure a UAFS education is accessible to all. </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974785" y="2391027"/>
            <a:ext cx="10239555" cy="3970318"/>
          </a:xfrm>
          <a:prstGeom prst="rect">
            <a:avLst/>
          </a:prstGeom>
          <a:noFill/>
        </p:spPr>
        <p:txBody>
          <a:bodyPr wrap="square" numCol="2" rtlCol="0">
            <a:spAutoFit/>
          </a:bodyPr>
          <a:lstStyle/>
          <a:p>
            <a:r>
              <a:rPr lang="en-US" sz="2400" b="1" u="sng" dirty="0">
                <a:solidFill>
                  <a:srgbClr val="0070C0"/>
                </a:solidFill>
                <a:latin typeface="Montserrat Medium" panose="00000600000000000000" pitchFamily="2" charset="0"/>
              </a:rPr>
              <a:t>FY 25 Objective</a:t>
            </a:r>
          </a:p>
          <a:p>
            <a:pPr marL="914400" lvl="1" indent="-457200">
              <a:buFont typeface="Arial" panose="020B0604020202020204" pitchFamily="34" charset="0"/>
              <a:buChar char="•"/>
            </a:pPr>
            <a:r>
              <a:rPr lang="en-US" sz="2000" dirty="0">
                <a:solidFill>
                  <a:srgbClr val="0070C0"/>
                </a:solidFill>
                <a:latin typeface="Montserrat Medium" panose="00000600000000000000" pitchFamily="2" charset="0"/>
              </a:rPr>
              <a:t>Optimize the deployment of UAFS Foundation student aid mechanisms.</a:t>
            </a:r>
          </a:p>
          <a:p>
            <a:pPr lvl="1"/>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Scholarships</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Available- $4,076,513</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Awarded- $3,146,742</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Percent- 77%</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Students Awarded- 1,937</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Average Amount- $1,625</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New Scholarships- 4</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Amount- $608,929</a:t>
            </a:r>
          </a:p>
          <a:p>
            <a:pPr algn="ctr"/>
            <a:endParaRPr lang="en-US" sz="1200" dirty="0">
              <a:latin typeface="Montserrat" pitchFamily="2" charset="77"/>
            </a:endParaRPr>
          </a:p>
        </p:txBody>
      </p:sp>
      <p:sp>
        <p:nvSpPr>
          <p:cNvPr id="3" name="Title 2">
            <a:extLst>
              <a:ext uri="{FF2B5EF4-FFF2-40B4-BE49-F238E27FC236}">
                <a16:creationId xmlns:a16="http://schemas.microsoft.com/office/drawing/2014/main" id="{A5CEC9CD-76F8-CEAF-B8E0-B0E1FA10ED2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1.4 Objective and Results</a:t>
            </a:r>
          </a:p>
        </p:txBody>
      </p:sp>
    </p:spTree>
    <p:extLst>
      <p:ext uri="{BB962C8B-B14F-4D97-AF65-F5344CB8AC3E}">
        <p14:creationId xmlns:p14="http://schemas.microsoft.com/office/powerpoint/2010/main" val="83965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1.4</a:t>
            </a:r>
          </a:p>
          <a:p>
            <a:pPr>
              <a:lnSpc>
                <a:spcPct val="100000"/>
              </a:lnSpc>
              <a:spcBef>
                <a:spcPts val="0"/>
              </a:spcBef>
              <a:buClr>
                <a:schemeClr val="dk1"/>
              </a:buClr>
              <a:buSzPts val="2700"/>
              <a:buFont typeface="Montserrat Medium"/>
              <a:buNone/>
            </a:pPr>
            <a:r>
              <a:rPr lang="en-US" sz="2000" dirty="0">
                <a:latin typeface="Montserrat" pitchFamily="2" charset="77"/>
              </a:rPr>
              <a:t>Optimize comprehensive institutional and private aid practices to ensure a UAFS education is accessible to all. </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1009291" y="2391027"/>
            <a:ext cx="10205049" cy="3046988"/>
          </a:xfrm>
          <a:prstGeom prst="rect">
            <a:avLst/>
          </a:prstGeom>
          <a:noFill/>
        </p:spPr>
        <p:txBody>
          <a:bodyPr wrap="square" numCol="2" rtlCol="0">
            <a:spAutoFit/>
          </a:bodyPr>
          <a:lstStyle/>
          <a:p>
            <a:r>
              <a:rPr lang="en-US" sz="2400" b="1" u="sng" dirty="0">
                <a:solidFill>
                  <a:srgbClr val="0070C0"/>
                </a:solidFill>
                <a:latin typeface="Montserrat Medium" panose="00000600000000000000" pitchFamily="2" charset="0"/>
              </a:rPr>
              <a:t>FY 26 Objective</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Increase the volume of UAFS Foundation aid and align with strategies to maximize comprehensive aid leveraging.</a:t>
            </a:r>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dirty="0">
              <a:solidFill>
                <a:srgbClr val="0070C0"/>
              </a:solidFill>
              <a:latin typeface="Montserrat Medium" panose="00000600000000000000" pitchFamily="2" charset="0"/>
            </a:endParaRPr>
          </a:p>
          <a:p>
            <a:endParaRPr lang="en-US" sz="2400" b="1" u="sng" dirty="0">
              <a:solidFill>
                <a:srgbClr val="0070C0"/>
              </a:solidFill>
              <a:latin typeface="Montserrat Medium" panose="00000600000000000000" pitchFamily="2" charset="0"/>
            </a:endParaRPr>
          </a:p>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Scholarships</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Available- $4,000,000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Awarded- $3,200,000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Percent- 80%</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Students Awarded- 2,000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Average Amount- $1,600</a:t>
            </a:r>
          </a:p>
          <a:p>
            <a:pPr marL="914400" lvl="1" indent="-457200">
              <a:buFont typeface="Arial" panose="020B0604020202020204" pitchFamily="34" charset="0"/>
              <a:buChar char="•"/>
            </a:pPr>
            <a:r>
              <a:rPr lang="en-US" dirty="0">
                <a:solidFill>
                  <a:srgbClr val="0070C0"/>
                </a:solidFill>
                <a:latin typeface="Montserrat Medium" panose="00000600000000000000" pitchFamily="2" charset="0"/>
              </a:rPr>
              <a:t>New Scholarships- 10</a:t>
            </a:r>
          </a:p>
          <a:p>
            <a:pPr marL="1371600" lvl="2" indent="-457200">
              <a:buFont typeface="Arial" panose="020B0604020202020204" pitchFamily="34" charset="0"/>
              <a:buChar char="•"/>
            </a:pPr>
            <a:r>
              <a:rPr lang="en-US" dirty="0">
                <a:solidFill>
                  <a:srgbClr val="0070C0"/>
                </a:solidFill>
                <a:latin typeface="Montserrat Medium" panose="00000600000000000000" pitchFamily="2" charset="0"/>
              </a:rPr>
              <a:t>Amount- $250,000</a:t>
            </a:r>
          </a:p>
          <a:p>
            <a:pPr algn="ctr"/>
            <a:endParaRPr lang="en-US" sz="1200" dirty="0">
              <a:latin typeface="Montserrat" pitchFamily="2" charset="77"/>
            </a:endParaRPr>
          </a:p>
        </p:txBody>
      </p:sp>
      <p:sp>
        <p:nvSpPr>
          <p:cNvPr id="3" name="Title 2">
            <a:extLst>
              <a:ext uri="{FF2B5EF4-FFF2-40B4-BE49-F238E27FC236}">
                <a16:creationId xmlns:a16="http://schemas.microsoft.com/office/drawing/2014/main" id="{FAA76799-88F8-372F-FA4E-6E87D2F7901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1.4 Objective and Goals</a:t>
            </a:r>
          </a:p>
        </p:txBody>
      </p:sp>
    </p:spTree>
    <p:extLst>
      <p:ext uri="{BB962C8B-B14F-4D97-AF65-F5344CB8AC3E}">
        <p14:creationId xmlns:p14="http://schemas.microsoft.com/office/powerpoint/2010/main" val="73010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1.6</a:t>
            </a:r>
          </a:p>
          <a:p>
            <a:pPr>
              <a:lnSpc>
                <a:spcPct val="100000"/>
              </a:lnSpc>
              <a:spcBef>
                <a:spcPts val="0"/>
              </a:spcBef>
              <a:buClr>
                <a:schemeClr val="dk1"/>
              </a:buClr>
              <a:buSzPts val="2700"/>
              <a:buFont typeface="Montserrat Medium"/>
              <a:buNone/>
            </a:pPr>
            <a:r>
              <a:rPr lang="en-US" sz="2000" dirty="0">
                <a:latin typeface="Montserrat" pitchFamily="2" charset="77"/>
              </a:rPr>
              <a:t>Continue to invest in and promote the UAFS brand while developing new ways to tell the UAFS story across constituent groups.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632311"/>
          </a:xfrm>
          <a:prstGeom prst="rect">
            <a:avLst/>
          </a:prstGeom>
          <a:noFill/>
        </p:spPr>
        <p:txBody>
          <a:bodyPr wrap="square" numCol="3" rtlCol="0">
            <a:spAutoFit/>
          </a:bodyPr>
          <a:lstStyle/>
          <a:p>
            <a:r>
              <a:rPr lang="en-US" sz="2400" b="1" u="sng" dirty="0">
                <a:solidFill>
                  <a:srgbClr val="0070C0"/>
                </a:solidFill>
                <a:latin typeface="Montserrat Medium" panose="00000600000000000000" pitchFamily="2" charset="0"/>
              </a:rPr>
              <a:t>Results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Community Strategies</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Paint the Town Blue- 99</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Perk Stop- 15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Alum Owned Business- 47</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Licensing Management</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Royalties- $11,582</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Gross Sales- $95,316</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Total Units- 7,074</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Licensed Vendors- 61</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Retail Locations- 8</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Strategic Communications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Social Media</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13.1M Impressions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50,911 Engagements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235 Accounts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Newsroom</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200 Releases Distributed</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75,515 Page Views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1:09/page</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Newsletters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65 Newsletters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Print Publications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Belltower- 18,000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Chancellor’s Report- 3,000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Foundation Report- 400</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Earned Media Coverage</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3,015 Mentions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389 News Sources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601.8k Impressions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0.75% Neg Sentiment</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1" y="2170010"/>
            <a:ext cx="116496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25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Expand local brand strategies, grow the licensing and royalties program, and evolve strategies to tell the UAFS story.</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DCA2B514-BD18-7F33-6BD3-84EC94B9FF3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1.6 Objective and Results</a:t>
            </a:r>
          </a:p>
        </p:txBody>
      </p:sp>
    </p:spTree>
    <p:extLst>
      <p:ext uri="{BB962C8B-B14F-4D97-AF65-F5344CB8AC3E}">
        <p14:creationId xmlns:p14="http://schemas.microsoft.com/office/powerpoint/2010/main" val="276124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446CA-0F05-8C24-B65F-149D706C41F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10" y="0"/>
            <a:ext cx="12191390" cy="6858342"/>
          </a:xfrm>
          <a:prstGeom prst="rect">
            <a:avLst/>
          </a:prstGeom>
        </p:spPr>
      </p:pic>
      <p:sp>
        <p:nvSpPr>
          <p:cNvPr id="6" name="Google Shape;11616;p482">
            <a:extLst>
              <a:ext uri="{FF2B5EF4-FFF2-40B4-BE49-F238E27FC236}">
                <a16:creationId xmlns:a16="http://schemas.microsoft.com/office/drawing/2014/main" id="{19A22C58-05C3-F4D6-85CB-09D3199A2827}"/>
              </a:ext>
            </a:extLst>
          </p:cNvPr>
          <p:cNvSpPr txBox="1">
            <a:spLocks/>
          </p:cNvSpPr>
          <p:nvPr/>
        </p:nvSpPr>
        <p:spPr>
          <a:xfrm>
            <a:off x="271150" y="1206404"/>
            <a:ext cx="11649693" cy="619125"/>
          </a:xfrm>
          <a:prstGeom prst="rect">
            <a:avLst/>
          </a:prstGeom>
          <a:noFill/>
          <a:ln>
            <a:noFill/>
          </a:ln>
        </p:spPr>
        <p:txBody>
          <a:bodyPr spcFirstLastPara="1" vert="horz" wrap="square" lIns="68575" tIns="34275" rIns="68575" bIns="3427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dk1"/>
              </a:buClr>
              <a:buSzPts val="2700"/>
              <a:buFont typeface="Montserrat Medium"/>
              <a:buNone/>
            </a:pPr>
            <a:r>
              <a:rPr lang="en-US" sz="3000" b="1" dirty="0">
                <a:latin typeface="Montserrat" pitchFamily="2" charset="77"/>
              </a:rPr>
              <a:t>Strategic Plan 1.6</a:t>
            </a:r>
          </a:p>
          <a:p>
            <a:pPr>
              <a:lnSpc>
                <a:spcPct val="100000"/>
              </a:lnSpc>
              <a:spcBef>
                <a:spcPts val="0"/>
              </a:spcBef>
              <a:buClr>
                <a:schemeClr val="dk1"/>
              </a:buClr>
              <a:buSzPts val="2700"/>
              <a:buFont typeface="Montserrat Medium"/>
              <a:buNone/>
            </a:pPr>
            <a:r>
              <a:rPr lang="en-US" sz="2000" dirty="0">
                <a:latin typeface="Montserrat" pitchFamily="2" charset="77"/>
              </a:rPr>
              <a:t>Continue to invest in and promote the UAFS brand while developing new ways to tell the UAFS story across constituent groups.</a:t>
            </a:r>
            <a:endParaRPr lang="en-US" sz="3000" b="1" dirty="0">
              <a:latin typeface="Montserrat" pitchFamily="2" charset="77"/>
            </a:endParaRPr>
          </a:p>
        </p:txBody>
      </p:sp>
      <p:sp>
        <p:nvSpPr>
          <p:cNvPr id="7" name="TextBox 6">
            <a:extLst>
              <a:ext uri="{FF2B5EF4-FFF2-40B4-BE49-F238E27FC236}">
                <a16:creationId xmlns:a16="http://schemas.microsoft.com/office/drawing/2014/main" id="{AA00379B-B891-B501-A686-EC954EA66BE7}"/>
              </a:ext>
            </a:extLst>
          </p:cNvPr>
          <p:cNvSpPr txBox="1"/>
          <p:nvPr/>
        </p:nvSpPr>
        <p:spPr>
          <a:xfrm>
            <a:off x="271150" y="3185673"/>
            <a:ext cx="11649692" cy="5632311"/>
          </a:xfrm>
          <a:prstGeom prst="rect">
            <a:avLst/>
          </a:prstGeom>
          <a:noFill/>
        </p:spPr>
        <p:txBody>
          <a:bodyPr wrap="square" numCol="3" rtlCol="0">
            <a:spAutoFit/>
          </a:bodyPr>
          <a:lstStyle/>
          <a:p>
            <a:r>
              <a:rPr lang="en-US" sz="2400" b="1" u="sng" dirty="0">
                <a:solidFill>
                  <a:srgbClr val="0070C0"/>
                </a:solidFill>
                <a:latin typeface="Montserrat Medium" panose="00000600000000000000" pitchFamily="2" charset="0"/>
              </a:rPr>
              <a:t>Goals</a:t>
            </a: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Community Strategies</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Paint the Town Blue- 105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Perk Stop- 17</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Alum Owned Business- 50</a:t>
            </a:r>
          </a:p>
          <a:p>
            <a:pPr marL="914400" lvl="1" indent="-457200">
              <a:buFont typeface="Arial" panose="020B0604020202020204" pitchFamily="34" charset="0"/>
              <a:buChar char="•"/>
            </a:pPr>
            <a:endParaRPr lang="en-US" sz="14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400" b="1" dirty="0">
                <a:solidFill>
                  <a:srgbClr val="0070C0"/>
                </a:solidFill>
                <a:latin typeface="Montserrat Medium" panose="00000600000000000000" pitchFamily="2" charset="0"/>
              </a:rPr>
              <a:t>Licensing Management</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Royalties- $15,000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Gross Sales- $100,000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Total Units- 7,500</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Licensed Vendors- 65</a:t>
            </a:r>
          </a:p>
          <a:p>
            <a:pPr marL="1371600" lvl="2" indent="-457200">
              <a:buFont typeface="Arial" panose="020B0604020202020204" pitchFamily="34" charset="0"/>
              <a:buChar char="•"/>
            </a:pPr>
            <a:r>
              <a:rPr lang="en-US" sz="1400" dirty="0">
                <a:solidFill>
                  <a:srgbClr val="0070C0"/>
                </a:solidFill>
                <a:latin typeface="Montserrat Medium" panose="00000600000000000000" pitchFamily="2" charset="0"/>
              </a:rPr>
              <a:t>Retail Locations- 10</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Strategic Communications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Social Media</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13M Impressions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60,000 Engagements</a:t>
            </a:r>
          </a:p>
          <a:p>
            <a:pPr marL="1828800" lvl="3" indent="-457200">
              <a:buFont typeface="Arial" panose="020B0604020202020204" pitchFamily="34" charset="0"/>
              <a:buChar char="•"/>
            </a:pPr>
            <a:r>
              <a:rPr lang="en-US" sz="1200" dirty="0">
                <a:solidFill>
                  <a:srgbClr val="0070C0"/>
                </a:solidFill>
                <a:latin typeface="Montserrat Medium" panose="00000600000000000000" pitchFamily="2" charset="0"/>
              </a:rPr>
              <a:t>200 Accounts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Newsroom</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200 Releases Distributed</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70,000 Page Views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1:00/page</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Newsletters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65 Newsletters</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Print Publications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Belltower- 18,000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Chancellor’s Report- 3,000</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Foundation Report- 400 </a:t>
            </a:r>
          </a:p>
          <a:p>
            <a:pPr marL="914400" lvl="1" indent="-457200">
              <a:buFont typeface="Arial" panose="020B0604020202020204" pitchFamily="34" charset="0"/>
              <a:buChar char="•"/>
            </a:pPr>
            <a:endParaRPr lang="en-US" sz="1200" b="1" dirty="0">
              <a:solidFill>
                <a:srgbClr val="0070C0"/>
              </a:solidFill>
              <a:latin typeface="Montserrat Medium" panose="00000600000000000000" pitchFamily="2" charset="0"/>
            </a:endParaRPr>
          </a:p>
          <a:p>
            <a:pPr marL="914400" lvl="1" indent="-457200">
              <a:buFont typeface="Arial" panose="020B0604020202020204" pitchFamily="34" charset="0"/>
              <a:buChar char="•"/>
            </a:pPr>
            <a:r>
              <a:rPr lang="en-US" sz="1200" b="1" dirty="0">
                <a:solidFill>
                  <a:srgbClr val="0070C0"/>
                </a:solidFill>
                <a:latin typeface="Montserrat Medium" panose="00000600000000000000" pitchFamily="2" charset="0"/>
              </a:rPr>
              <a:t>Earned Media Coverage</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3,000 Mentions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350 News Sources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1M Impressions</a:t>
            </a:r>
          </a:p>
          <a:p>
            <a:pPr marL="1371600" lvl="2" indent="-457200">
              <a:buFont typeface="Arial" panose="020B0604020202020204" pitchFamily="34" charset="0"/>
              <a:buChar char="•"/>
            </a:pPr>
            <a:r>
              <a:rPr lang="en-US" sz="1200" dirty="0">
                <a:solidFill>
                  <a:srgbClr val="0070C0"/>
                </a:solidFill>
                <a:latin typeface="Montserrat Medium" panose="00000600000000000000" pitchFamily="2" charset="0"/>
              </a:rPr>
              <a:t>1% Neg Sentiment</a:t>
            </a:r>
          </a:p>
          <a:p>
            <a:pPr marL="1371600" lvl="2" indent="-457200">
              <a:buFont typeface="Arial" panose="020B0604020202020204" pitchFamily="34" charset="0"/>
              <a:buChar char="•"/>
            </a:pPr>
            <a:endParaRPr lang="en-US" sz="1200" dirty="0">
              <a:solidFill>
                <a:srgbClr val="0070C0"/>
              </a:solidFill>
              <a:latin typeface="Montserrat Medium" panose="00000600000000000000" pitchFamily="2" charset="0"/>
            </a:endParaRPr>
          </a:p>
          <a:p>
            <a:pPr marL="914400" lvl="1" indent="-457200">
              <a:buFont typeface="Arial" panose="020B0604020202020204" pitchFamily="34" charset="0"/>
              <a:buChar char="•"/>
            </a:pPr>
            <a:endParaRPr lang="en-US" dirty="0">
              <a:solidFill>
                <a:srgbClr val="0070C0"/>
              </a:solidFill>
              <a:latin typeface="Montserrat Medium" panose="00000600000000000000" pitchFamily="2" charset="0"/>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a:p>
            <a:pPr algn="ctr"/>
            <a:endParaRPr lang="en-US" sz="1200" dirty="0">
              <a:latin typeface="Montserrat" pitchFamily="2" charset="77"/>
            </a:endParaRPr>
          </a:p>
        </p:txBody>
      </p:sp>
      <p:sp>
        <p:nvSpPr>
          <p:cNvPr id="3" name="TextBox 2">
            <a:extLst>
              <a:ext uri="{FF2B5EF4-FFF2-40B4-BE49-F238E27FC236}">
                <a16:creationId xmlns:a16="http://schemas.microsoft.com/office/drawing/2014/main" id="{62573C24-148B-EB15-C75B-124E8D750A57}"/>
              </a:ext>
            </a:extLst>
          </p:cNvPr>
          <p:cNvSpPr txBox="1"/>
          <p:nvPr/>
        </p:nvSpPr>
        <p:spPr>
          <a:xfrm>
            <a:off x="271150" y="2010619"/>
            <a:ext cx="1164969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FY 26 Objective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rPr>
              <a:t>Continue the expansion of local brand strategies, grow the licensing and royalties program with an emphasis on new retail locations and expansion of the Walmart partnership, and expand the already successful strategy of telling the UAFS story.</a:t>
            </a:r>
            <a:endParaRPr kumimoji="0" lang="en-US" sz="2400" b="1" i="0" u="none" strike="noStrike" kern="1200" cap="none" spc="0" normalizeH="0" baseline="0" noProof="0" dirty="0">
              <a:ln>
                <a:noFill/>
              </a:ln>
              <a:solidFill>
                <a:srgbClr val="0070C0"/>
              </a:solidFill>
              <a:effectLst/>
              <a:uLnTx/>
              <a:uFillTx/>
              <a:latin typeface="Montserrat Medium" panose="00000600000000000000" pitchFamily="2" charset="0"/>
              <a:ea typeface="+mn-ea"/>
              <a:cs typeface="+mn-cs"/>
            </a:endParaRPr>
          </a:p>
        </p:txBody>
      </p:sp>
      <p:sp>
        <p:nvSpPr>
          <p:cNvPr id="4" name="Title 3">
            <a:extLst>
              <a:ext uri="{FF2B5EF4-FFF2-40B4-BE49-F238E27FC236}">
                <a16:creationId xmlns:a16="http://schemas.microsoft.com/office/drawing/2014/main" id="{AE879EF5-BB06-462C-C4F3-0622AC5880A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Strategic Plan 1.6 Objective and Goals</a:t>
            </a:r>
          </a:p>
        </p:txBody>
      </p:sp>
    </p:spTree>
    <p:extLst>
      <p:ext uri="{BB962C8B-B14F-4D97-AF65-F5344CB8AC3E}">
        <p14:creationId xmlns:p14="http://schemas.microsoft.com/office/powerpoint/2010/main" val="3592961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21028</TotalTime>
  <Words>1839</Words>
  <Application>Microsoft Macintosh PowerPoint</Application>
  <PresentationFormat>Widescreen</PresentationFormat>
  <Paragraphs>540</Paragraphs>
  <Slides>21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Courier New</vt:lpstr>
      <vt:lpstr>Montserrat</vt:lpstr>
      <vt:lpstr>Montserrat Light</vt:lpstr>
      <vt:lpstr>Montserrat Medium</vt:lpstr>
      <vt:lpstr>Office Theme</vt:lpstr>
      <vt:lpstr>Institutional Effectiveness Plan University Advancement</vt:lpstr>
      <vt:lpstr>Advancement</vt:lpstr>
      <vt:lpstr>2024-2025 Highlights</vt:lpstr>
      <vt:lpstr>Strategic Plan 1.1 Objective and Results</vt:lpstr>
      <vt:lpstr>Strategic Plan 1.1 Objective and Goals</vt:lpstr>
      <vt:lpstr>Strategic Plan 1.4 Objective and Results</vt:lpstr>
      <vt:lpstr>Strategic Plan 1.4 Objective and Goals</vt:lpstr>
      <vt:lpstr>Strategic Plan 1.6 Objective and Results</vt:lpstr>
      <vt:lpstr>Strategic Plan 1.6 Objective and Goals</vt:lpstr>
      <vt:lpstr>Strategic Plan 2.3.4 Objective and Results</vt:lpstr>
      <vt:lpstr>Strategic Plan 2.3.4 Objective and Goals</vt:lpstr>
      <vt:lpstr>Strategic Plan 4.1.2 Objectives and Results</vt:lpstr>
      <vt:lpstr>Strategic Plan 4.1.2 Objective and Goals</vt:lpstr>
      <vt:lpstr>Strategic Plan 4.2.3 Objective and Results</vt:lpstr>
      <vt:lpstr>Strategic Plan 4.2.3 Objective and Goals</vt:lpstr>
      <vt:lpstr>Strategic Plan 4.2.7 Objective and Results</vt:lpstr>
      <vt:lpstr>Strategic Plan 4.2.7 Objective and Goals</vt:lpstr>
      <vt:lpstr>Short-term Resource Requests for FY27</vt:lpstr>
      <vt:lpstr>Long-term Resource Requests</vt:lpstr>
      <vt:lpstr>The History of This Campaign</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UAFS Foundation Inc.</dc:title>
  <dc:creator>Blake Rickman</dc:creator>
  <cp:lastModifiedBy>Chris Kelly</cp:lastModifiedBy>
  <cp:revision>21</cp:revision>
  <dcterms:created xsi:type="dcterms:W3CDTF">2024-01-08T20:38:45Z</dcterms:created>
  <dcterms:modified xsi:type="dcterms:W3CDTF">2026-03-04T15:43:58Z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887d94-9f36-44fc-82d1-02b03f02a054_Enabled">
    <vt:lpwstr>true</vt:lpwstr>
  </property>
  <property fmtid="{D5CDD505-2E9C-101B-9397-08002B2CF9AE}" pid="3" name="MSIP_Label_63887d94-9f36-44fc-82d1-02b03f02a054_SetDate">
    <vt:lpwstr>2024-01-08T20:45:08Z</vt:lpwstr>
  </property>
  <property fmtid="{D5CDD505-2E9C-101B-9397-08002B2CF9AE}" pid="4" name="MSIP_Label_63887d94-9f36-44fc-82d1-02b03f02a054_Method">
    <vt:lpwstr>Standard</vt:lpwstr>
  </property>
  <property fmtid="{D5CDD505-2E9C-101B-9397-08002B2CF9AE}" pid="5" name="MSIP_Label_63887d94-9f36-44fc-82d1-02b03f02a054_Name">
    <vt:lpwstr>Public</vt:lpwstr>
  </property>
  <property fmtid="{D5CDD505-2E9C-101B-9397-08002B2CF9AE}" pid="6" name="MSIP_Label_63887d94-9f36-44fc-82d1-02b03f02a054_SiteId">
    <vt:lpwstr>16b5484d-2207-4386-bab1-799b667f4034</vt:lpwstr>
  </property>
  <property fmtid="{D5CDD505-2E9C-101B-9397-08002B2CF9AE}" pid="7" name="MSIP_Label_63887d94-9f36-44fc-82d1-02b03f02a054_ActionId">
    <vt:lpwstr>480c3d54-cf46-410c-a9d6-472a0cff82df</vt:lpwstr>
  </property>
  <property fmtid="{D5CDD505-2E9C-101B-9397-08002B2CF9AE}" pid="8" name="MSIP_Label_63887d94-9f36-44fc-82d1-02b03f02a054_ContentBits">
    <vt:lpwstr>0</vt:lpwstr>
  </property>
</Properties>
</file>