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5"/>
  </p:notesMasterIdLst>
  <p:sldIdLst>
    <p:sldId id="256" r:id="rId2"/>
    <p:sldId id="257" r:id="rId3"/>
    <p:sldId id="258" r:id="rId4"/>
    <p:sldId id="281" r:id="rId5"/>
    <p:sldId id="280" r:id="rId6"/>
    <p:sldId id="260" r:id="rId7"/>
    <p:sldId id="284" r:id="rId8"/>
    <p:sldId id="286" r:id="rId9"/>
    <p:sldId id="290" r:id="rId10"/>
    <p:sldId id="287" r:id="rId11"/>
    <p:sldId id="285" r:id="rId12"/>
    <p:sldId id="288" r:id="rId13"/>
    <p:sldId id="279"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87" autoAdjust="0"/>
    <p:restoredTop sz="95033" autoAdjust="0"/>
  </p:normalViewPr>
  <p:slideViewPr>
    <p:cSldViewPr snapToGrid="0">
      <p:cViewPr varScale="1">
        <p:scale>
          <a:sx n="78" d="100"/>
          <a:sy n="78" d="100"/>
        </p:scale>
        <p:origin x="662" y="-72"/>
      </p:cViewPr>
      <p:guideLst/>
    </p:cSldViewPr>
  </p:slideViewPr>
  <p:outlineViewPr>
    <p:cViewPr>
      <p:scale>
        <a:sx n="33" d="100"/>
        <a:sy n="33" d="100"/>
      </p:scale>
      <p:origin x="0" y="-4978"/>
    </p:cViewPr>
  </p:outlineViewPr>
  <p:notesTextViewPr>
    <p:cViewPr>
      <p:scale>
        <a:sx n="3" d="2"/>
        <a:sy n="3" d="2"/>
      </p:scale>
      <p:origin x="0" y="0"/>
    </p:cViewPr>
  </p:notesTextViewPr>
  <p:notesViewPr>
    <p:cSldViewPr snapToGrid="0">
      <p:cViewPr>
        <p:scale>
          <a:sx n="100" d="100"/>
          <a:sy n="100" d="100"/>
        </p:scale>
        <p:origin x="3504" y="-4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C57F425-64D7-43D9-B9FA-D350910CFB18}" type="datetimeFigureOut">
              <a:rPr lang="en-US" smtClean="0"/>
              <a:t>3/13/2026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8A9D2D6-57D7-446D-8B64-68F954EB93D4}" type="slidenum">
              <a:rPr lang="en-US" smtClean="0"/>
              <a:t>‹#›</a:t>
            </a:fld>
            <a:endParaRPr lang="en-US"/>
          </a:p>
        </p:txBody>
      </p:sp>
    </p:spTree>
    <p:extLst>
      <p:ext uri="{BB962C8B-B14F-4D97-AF65-F5344CB8AC3E}">
        <p14:creationId xmlns:p14="http://schemas.microsoft.com/office/powerpoint/2010/main" val="3023746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Good afternoon. I am Carey Tucker the Vice Chancellor for Finance and Administration and the University’s Chief Financial Officer.  Also following  the lead of our dear provost, I have had the honor of being the VCFA for UAFS for 1,461 days!</a:t>
            </a:r>
          </a:p>
          <a:p>
            <a:endParaRPr lang="en-US" sz="1800" dirty="0"/>
          </a:p>
        </p:txBody>
      </p:sp>
      <p:sp>
        <p:nvSpPr>
          <p:cNvPr id="4" name="Slide Number Placeholder 3"/>
          <p:cNvSpPr>
            <a:spLocks noGrp="1"/>
          </p:cNvSpPr>
          <p:nvPr>
            <p:ph type="sldNum" sz="quarter" idx="5"/>
          </p:nvPr>
        </p:nvSpPr>
        <p:spPr/>
        <p:txBody>
          <a:bodyPr/>
          <a:lstStyle/>
          <a:p>
            <a:fld id="{D8A9D2D6-57D7-446D-8B64-68F954EB93D4}" type="slidenum">
              <a:rPr lang="en-US" smtClean="0"/>
              <a:t>1</a:t>
            </a:fld>
            <a:endParaRPr lang="en-US"/>
          </a:p>
        </p:txBody>
      </p:sp>
    </p:spTree>
    <p:extLst>
      <p:ext uri="{BB962C8B-B14F-4D97-AF65-F5344CB8AC3E}">
        <p14:creationId xmlns:p14="http://schemas.microsoft.com/office/powerpoint/2010/main" val="327496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02395" y="4473892"/>
            <a:ext cx="5608320" cy="4356074"/>
          </a:xfrm>
        </p:spPr>
        <p:txBody>
          <a:bodyPr/>
          <a:lstStyle/>
          <a:p>
            <a:r>
              <a:rPr lang="en-US" dirty="0"/>
              <a:t>- For those objectives that cover multiple Pillars, we will continue to monitor our progress towards the Master Facility Plan as we continue campus projects and renovations</a:t>
            </a:r>
          </a:p>
          <a:p>
            <a:r>
              <a:rPr lang="en-US" dirty="0"/>
              <a:t>- We will continue to attempt to produce revenue producing contracts for the university</a:t>
            </a:r>
          </a:p>
          <a:p>
            <a:r>
              <a:rPr lang="en-US" dirty="0"/>
              <a:t>- Our administrative goal is to create competitive and equitable salaries for our employees within the confines of our budget and organization</a:t>
            </a:r>
          </a:p>
          <a:p>
            <a:r>
              <a:rPr lang="en-US" dirty="0"/>
              <a:t>- As part of that work, HR will collaborate with supervisors around campus to better define the CUPA job description codes that we use for our market analysis when comparing our salaries to similar universities.</a:t>
            </a:r>
          </a:p>
          <a:p>
            <a:r>
              <a:rPr lang="en-US" dirty="0"/>
              <a:t>- Lastly, we will continue to make data informed decisions, specifically data from our Space Utilization Study, for classrooms and labs</a:t>
            </a:r>
          </a:p>
          <a:p>
            <a:endParaRPr lang="en-US" dirty="0"/>
          </a:p>
          <a:p>
            <a:endParaRPr lang="en-US" dirty="0"/>
          </a:p>
        </p:txBody>
      </p:sp>
      <p:sp>
        <p:nvSpPr>
          <p:cNvPr id="4" name="Slide Number Placeholder 3"/>
          <p:cNvSpPr>
            <a:spLocks noGrp="1"/>
          </p:cNvSpPr>
          <p:nvPr>
            <p:ph type="sldNum" sz="quarter" idx="5"/>
          </p:nvPr>
        </p:nvSpPr>
        <p:spPr>
          <a:xfrm>
            <a:off x="4061031" y="8829966"/>
            <a:ext cx="3037840" cy="466433"/>
          </a:xfrm>
        </p:spPr>
        <p:txBody>
          <a:bodyPr/>
          <a:lstStyle/>
          <a:p>
            <a:fld id="{D8A9D2D6-57D7-446D-8B64-68F954EB93D4}" type="slidenum">
              <a:rPr lang="en-US" smtClean="0"/>
              <a:t>10</a:t>
            </a:fld>
            <a:endParaRPr lang="en-US"/>
          </a:p>
        </p:txBody>
      </p:sp>
    </p:spTree>
    <p:extLst>
      <p:ext uri="{BB962C8B-B14F-4D97-AF65-F5344CB8AC3E}">
        <p14:creationId xmlns:p14="http://schemas.microsoft.com/office/powerpoint/2010/main" val="2496919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02395" y="4473892"/>
            <a:ext cx="5608320" cy="4356074"/>
          </a:xfrm>
        </p:spPr>
        <p:txBody>
          <a:bodyPr/>
          <a:lstStyle/>
          <a:p>
            <a:r>
              <a:rPr lang="en-US" dirty="0"/>
              <a:t>The VCFA has proposed $600,000 in budget savings for FY27.  As mentioned earlier in this presentation, the salary savings will come from not replacing our programmers in our IT Department.  Programming is becoming a system responsibility with Workday and our remaining individuals will still be used to create programs for program integrations that we use, such as Slate, Navigator and housing software.  Additionally, these individuals will be tasked to create Workday reports for campus managers.</a:t>
            </a:r>
          </a:p>
          <a:p>
            <a:r>
              <a:rPr lang="en-US" dirty="0"/>
              <a:t>Other savings will come from not renewing some software licenses, such as Banner, and reducing the equipment purchases made annually for IT and Physical Plant.</a:t>
            </a:r>
          </a:p>
          <a:p>
            <a:endParaRPr lang="en-US" dirty="0"/>
          </a:p>
          <a:p>
            <a:r>
              <a:rPr lang="en-US" dirty="0"/>
              <a:t>We do have some requests, if available, for the budget.  We agree with the Merit Pay task force that COLA is an important tool for all employees to try to keep up with rising costs and should be a budget priority if funds are available.  Secondly, market increases should be made for those that are behind those with similar jobs in other universities.</a:t>
            </a:r>
          </a:p>
          <a:p>
            <a:r>
              <a:rPr lang="en-US" dirty="0"/>
              <a:t>If available, we would also like funding for student interns and workers in VCFA.  We had the opportunity to host one of the Accounting classes in the Fall and many students expressed an interest in learning various accounting and finance roles on campus. </a:t>
            </a:r>
          </a:p>
          <a:p>
            <a:endParaRPr lang="en-US" dirty="0"/>
          </a:p>
          <a:p>
            <a:r>
              <a:rPr lang="en-US" dirty="0"/>
              <a:t>We also suggest that, if there is not funds available in the budget for a COLA in FY 27, our Finance and budget team look do a preliminary look at year end financials to see if there is a possibly of enough funding available for a one-time fiscal year end COLA in June.</a:t>
            </a:r>
          </a:p>
        </p:txBody>
      </p:sp>
      <p:sp>
        <p:nvSpPr>
          <p:cNvPr id="4" name="Slide Number Placeholder 3"/>
          <p:cNvSpPr>
            <a:spLocks noGrp="1"/>
          </p:cNvSpPr>
          <p:nvPr>
            <p:ph type="sldNum" sz="quarter" idx="5"/>
          </p:nvPr>
        </p:nvSpPr>
        <p:spPr>
          <a:xfrm>
            <a:off x="4061031" y="8829966"/>
            <a:ext cx="3037840" cy="466433"/>
          </a:xfrm>
        </p:spPr>
        <p:txBody>
          <a:bodyPr/>
          <a:lstStyle/>
          <a:p>
            <a:fld id="{D8A9D2D6-57D7-446D-8B64-68F954EB93D4}" type="slidenum">
              <a:rPr lang="en-US" smtClean="0"/>
              <a:t>11</a:t>
            </a:fld>
            <a:endParaRPr lang="en-US"/>
          </a:p>
        </p:txBody>
      </p:sp>
    </p:spTree>
    <p:extLst>
      <p:ext uri="{BB962C8B-B14F-4D97-AF65-F5344CB8AC3E}">
        <p14:creationId xmlns:p14="http://schemas.microsoft.com/office/powerpoint/2010/main" val="6520121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02395" y="4473892"/>
            <a:ext cx="5608320" cy="4356074"/>
          </a:xfrm>
        </p:spPr>
        <p:txBody>
          <a:bodyPr/>
          <a:lstStyle/>
          <a:p>
            <a:r>
              <a:rPr lang="en-US" dirty="0"/>
              <a:t>We have other resource requests for the long-term in future budgets that we hope to be able plan for via Anaplan’s strategic budgeting process, along with the other long-term requests you will hear today.</a:t>
            </a:r>
          </a:p>
          <a:p>
            <a:endParaRPr lang="en-US" dirty="0"/>
          </a:p>
          <a:p>
            <a:r>
              <a:rPr lang="en-US" dirty="0"/>
              <a:t>For VCFA, those include:</a:t>
            </a:r>
          </a:p>
          <a:p>
            <a:endParaRPr lang="en-US" dirty="0"/>
          </a:p>
          <a:p>
            <a:r>
              <a:rPr lang="en-US" dirty="0"/>
              <a:t>- Permanent Budgets for Student interns and workers</a:t>
            </a:r>
          </a:p>
          <a:p>
            <a:r>
              <a:rPr lang="en-US" dirty="0"/>
              <a:t>- Using the Space Utilization Study, the Facility Condition Assessment, and other information, we plan to create plans for facilities to drive efficiencies on campus.</a:t>
            </a:r>
          </a:p>
          <a:p>
            <a:r>
              <a:rPr lang="en-US" dirty="0"/>
              <a:t>- Using the same information, we will develop long-term facility plans based on the Master Facility Plan</a:t>
            </a:r>
          </a:p>
          <a:p>
            <a:r>
              <a:rPr lang="en-US" dirty="0"/>
              <a:t>- In future years, we need to fund IT infrastructure, refreshes for equipment, and cloud storage</a:t>
            </a:r>
          </a:p>
          <a:p>
            <a:r>
              <a:rPr lang="en-US" dirty="0"/>
              <a:t>- We need to work with the system to obtain contract management software and a system that will better allow us to track large equipment and tools</a:t>
            </a:r>
          </a:p>
          <a:p>
            <a:r>
              <a:rPr lang="en-US" dirty="0"/>
              <a:t>- Finally, the long-term goal will be to reach 25% of CUPA for all employees.</a:t>
            </a:r>
          </a:p>
          <a:p>
            <a:endParaRPr lang="en-US" dirty="0"/>
          </a:p>
        </p:txBody>
      </p:sp>
      <p:sp>
        <p:nvSpPr>
          <p:cNvPr id="4" name="Slide Number Placeholder 3"/>
          <p:cNvSpPr>
            <a:spLocks noGrp="1"/>
          </p:cNvSpPr>
          <p:nvPr>
            <p:ph type="sldNum" sz="quarter" idx="5"/>
          </p:nvPr>
        </p:nvSpPr>
        <p:spPr>
          <a:xfrm>
            <a:off x="4061031" y="8829966"/>
            <a:ext cx="3037840" cy="466433"/>
          </a:xfrm>
        </p:spPr>
        <p:txBody>
          <a:bodyPr/>
          <a:lstStyle/>
          <a:p>
            <a:fld id="{D8A9D2D6-57D7-446D-8B64-68F954EB93D4}" type="slidenum">
              <a:rPr lang="en-US" smtClean="0"/>
              <a:t>12</a:t>
            </a:fld>
            <a:endParaRPr lang="en-US"/>
          </a:p>
        </p:txBody>
      </p:sp>
    </p:spTree>
    <p:extLst>
      <p:ext uri="{BB962C8B-B14F-4D97-AF65-F5344CB8AC3E}">
        <p14:creationId xmlns:p14="http://schemas.microsoft.com/office/powerpoint/2010/main" val="32398985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anyone have any questions?</a:t>
            </a:r>
          </a:p>
        </p:txBody>
      </p:sp>
      <p:sp>
        <p:nvSpPr>
          <p:cNvPr id="4" name="Slide Number Placeholder 3"/>
          <p:cNvSpPr>
            <a:spLocks noGrp="1"/>
          </p:cNvSpPr>
          <p:nvPr>
            <p:ph type="sldNum" sz="quarter" idx="5"/>
          </p:nvPr>
        </p:nvSpPr>
        <p:spPr/>
        <p:txBody>
          <a:bodyPr/>
          <a:lstStyle/>
          <a:p>
            <a:fld id="{D8A9D2D6-57D7-446D-8B64-68F954EB93D4}" type="slidenum">
              <a:rPr lang="en-US" smtClean="0"/>
              <a:t>13</a:t>
            </a:fld>
            <a:endParaRPr lang="en-US"/>
          </a:p>
        </p:txBody>
      </p:sp>
    </p:spTree>
    <p:extLst>
      <p:ext uri="{BB962C8B-B14F-4D97-AF65-F5344CB8AC3E}">
        <p14:creationId xmlns:p14="http://schemas.microsoft.com/office/powerpoint/2010/main" val="1144141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I am going to first review how we did with our objectives from last year, move on to our plans for this year, then present our VCFA budget savings plans before discussing some long-term resource requests.</a:t>
            </a:r>
          </a:p>
          <a:p>
            <a:endParaRPr lang="en-US" sz="1800" dirty="0"/>
          </a:p>
        </p:txBody>
      </p:sp>
      <p:sp>
        <p:nvSpPr>
          <p:cNvPr id="4" name="Slide Number Placeholder 3"/>
          <p:cNvSpPr>
            <a:spLocks noGrp="1"/>
          </p:cNvSpPr>
          <p:nvPr>
            <p:ph type="sldNum" sz="quarter" idx="5"/>
          </p:nvPr>
        </p:nvSpPr>
        <p:spPr/>
        <p:txBody>
          <a:bodyPr/>
          <a:lstStyle/>
          <a:p>
            <a:fld id="{D8A9D2D6-57D7-446D-8B64-68F954EB93D4}" type="slidenum">
              <a:rPr lang="en-US" smtClean="0"/>
              <a:t>2</a:t>
            </a:fld>
            <a:endParaRPr lang="en-US"/>
          </a:p>
        </p:txBody>
      </p:sp>
    </p:spTree>
    <p:extLst>
      <p:ext uri="{BB962C8B-B14F-4D97-AF65-F5344CB8AC3E}">
        <p14:creationId xmlns:p14="http://schemas.microsoft.com/office/powerpoint/2010/main" val="340606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VCFA we have campus wide impacts across the all departments.  </a:t>
            </a:r>
          </a:p>
          <a:p>
            <a:pPr marL="171450" indent="-171450">
              <a:buFontTx/>
              <a:buChar char="-"/>
            </a:pPr>
            <a:r>
              <a:rPr lang="en-US" dirty="0"/>
              <a:t>During this past year in we completed the demolition of the 51</a:t>
            </a:r>
            <a:r>
              <a:rPr lang="en-US" baseline="30000" dirty="0"/>
              <a:t>st</a:t>
            </a:r>
            <a:r>
              <a:rPr lang="en-US" dirty="0"/>
              <a:t> Annex, a former nursing home that we used for different purposes over the years, finally serving as office space for our University Police Department</a:t>
            </a:r>
          </a:p>
          <a:p>
            <a:pPr marL="171450" indent="-171450">
              <a:buFontTx/>
              <a:buChar char="-"/>
            </a:pPr>
            <a:r>
              <a:rPr lang="en-US" dirty="0"/>
              <a:t>Storage for a variety of organizations on campus and construction began on UPD’s new permanent home on the North side of campus in the former Conservation house.</a:t>
            </a:r>
          </a:p>
          <a:p>
            <a:r>
              <a:rPr lang="en-US" dirty="0"/>
              <a:t>- We have new leadership for our Finance team, with Laura Lehnen moving over from the Foundation to become our new Associate Vice Chancellor for Finance. </a:t>
            </a:r>
          </a:p>
          <a:p>
            <a:r>
              <a:rPr lang="en-US" dirty="0"/>
              <a:t>- Our Procurement division issued sole rights contracts for beverage and snack vending on campus. FY25 vending revenues increase 34% to $32,400 due to the change.</a:t>
            </a:r>
          </a:p>
          <a:p>
            <a:r>
              <a:rPr lang="en-US" dirty="0"/>
              <a:t>- Our Information Technology Department saw retirements from over half of their programming staff, including Pam Fout, who served this institution for over 45 years. With the transition to Workday, the programming workload is shifting to the system office, so most of the individuals will not be replaced, resulting is much of the budget savings VCFA is providing in FY27.</a:t>
            </a:r>
          </a:p>
          <a:p>
            <a:r>
              <a:rPr lang="en-US" dirty="0"/>
              <a:t>- We turned in a balanced budget to the system office in FY26 and are in the process of adopting Anaplan, the new system budget program, for FY27.  We will be discussing Anaplan in more detail later.</a:t>
            </a:r>
          </a:p>
          <a:p>
            <a:r>
              <a:rPr lang="en-US" dirty="0"/>
              <a:t>- Physical Plant and Environmental and Occupational Safety combined under the leadership of Samantha Gillespie and we have other new faces in both Facility Maintenance and Safety programs.</a:t>
            </a:r>
          </a:p>
          <a:p>
            <a:pPr marL="171450" indent="-171450">
              <a:buFontTx/>
              <a:buChar char="-"/>
            </a:pPr>
            <a:r>
              <a:rPr lang="en-US" dirty="0"/>
              <a:t>We were happy to add Wesley Hooks and his crew to the VCFA team in 2025</a:t>
            </a:r>
          </a:p>
          <a:p>
            <a:pPr marL="171450" indent="-171450">
              <a:buFontTx/>
              <a:buChar char="-"/>
            </a:pPr>
            <a:r>
              <a:rPr lang="en-US" dirty="0"/>
              <a:t>We replaced Service Now with a new, more cost effective work order system, </a:t>
            </a:r>
            <a:r>
              <a:rPr lang="en-US" dirty="0" err="1"/>
              <a:t>TeamDynamix</a:t>
            </a:r>
            <a:r>
              <a:rPr lang="en-US" dirty="0"/>
              <a:t>.</a:t>
            </a:r>
          </a:p>
        </p:txBody>
      </p:sp>
      <p:sp>
        <p:nvSpPr>
          <p:cNvPr id="4" name="Slide Number Placeholder 3"/>
          <p:cNvSpPr>
            <a:spLocks noGrp="1"/>
          </p:cNvSpPr>
          <p:nvPr>
            <p:ph type="sldNum" sz="quarter" idx="5"/>
          </p:nvPr>
        </p:nvSpPr>
        <p:spPr/>
        <p:txBody>
          <a:bodyPr/>
          <a:lstStyle/>
          <a:p>
            <a:fld id="{D8A9D2D6-57D7-446D-8B64-68F954EB93D4}" type="slidenum">
              <a:rPr lang="en-US" smtClean="0"/>
              <a:t>3</a:t>
            </a:fld>
            <a:endParaRPr lang="en-US"/>
          </a:p>
        </p:txBody>
      </p:sp>
    </p:spTree>
    <p:extLst>
      <p:ext uri="{BB962C8B-B14F-4D97-AF65-F5344CB8AC3E}">
        <p14:creationId xmlns:p14="http://schemas.microsoft.com/office/powerpoint/2010/main" val="3221861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7550" y="4573797"/>
            <a:ext cx="5608320" cy="4038473"/>
          </a:xfrm>
        </p:spPr>
        <p:txBody>
          <a:bodyPr/>
          <a:lstStyle/>
          <a:p>
            <a:r>
              <a:rPr lang="en-US" sz="1100" dirty="0"/>
              <a:t>We also met several of our objectives related to each Pillar of our strategic plan during the past year.</a:t>
            </a:r>
          </a:p>
          <a:p>
            <a:endParaRPr lang="en-US" sz="1100" dirty="0"/>
          </a:p>
          <a:p>
            <a:r>
              <a:rPr lang="en-US" sz="1100" dirty="0"/>
              <a:t>- The purchase and installation of upgraded furniture in the food court was completed.</a:t>
            </a:r>
          </a:p>
          <a:p>
            <a:r>
              <a:rPr lang="en-US" sz="1100" dirty="0"/>
              <a:t>- UPD continued its partnership with student groups to keep an open communication line throughout the campus</a:t>
            </a:r>
          </a:p>
          <a:p>
            <a:r>
              <a:rPr lang="en-US" sz="1100" dirty="0"/>
              <a:t>- Our student accounts department within finance completed their move to the Campus Center’s second floor to be more available and better serve our students.</a:t>
            </a:r>
          </a:p>
          <a:p>
            <a:r>
              <a:rPr lang="en-US" sz="1100" dirty="0"/>
              <a:t>- We once again completed a trend analysis for tuition and fee calculations in FY26, recommending we hold flat from FY25s actual levels.  We were slightly above those levels in the fall and tracking to see how end up this spring.</a:t>
            </a:r>
          </a:p>
          <a:p>
            <a:pPr marL="171450" indent="-171450">
              <a:buFontTx/>
              <a:buChar char="-"/>
            </a:pPr>
            <a:r>
              <a:rPr lang="en-US" sz="1100" dirty="0"/>
              <a:t>We increased the number of safety compliance inspections throughout the campus and, as I mentioned previously, </a:t>
            </a:r>
          </a:p>
          <a:p>
            <a:pPr marL="171450" indent="-171450">
              <a:buFontTx/>
              <a:buChar char="-"/>
            </a:pPr>
            <a:r>
              <a:rPr lang="en-US" sz="1100" dirty="0"/>
              <a:t>-We increased revenue through sole source contracting for vending companies.</a:t>
            </a:r>
          </a:p>
          <a:p>
            <a:r>
              <a:rPr lang="en-US" sz="1100" dirty="0"/>
              <a:t>- Under Pillar TWO we continued to add more facilities to our centralized controls for more efficient utility management</a:t>
            </a:r>
          </a:p>
          <a:p>
            <a:r>
              <a:rPr lang="en-US" sz="1100" dirty="0"/>
              <a:t>- We continued professional development in every area of VCFA which including upgrading skills through courses offered by the Center for Economic Development, through Accounting and Finance forums on the state and national level – which including hosting the Arkansas Association of College and University Business Officers, with membership of all 32 public institutions in Arkansas, here in Fort Smith.  Additionally, procurement attended state and regional conferences, several individuals attended Artificial Intelligence training, HR was part of detailed Family Medical Leave Act and Americans Disability Act Training, multiple safety, security and facility courses and LinkedIn courses for individual professional development.</a:t>
            </a:r>
          </a:p>
          <a:p>
            <a:r>
              <a:rPr lang="en-US" sz="1100" dirty="0"/>
              <a:t>- We are continuing to record and monitor our grants and the progress we have made with our Master Facilities Plan, such as the demolition of the 51</a:t>
            </a:r>
            <a:r>
              <a:rPr lang="en-US" sz="1100" baseline="30000" dirty="0"/>
              <a:t>st</a:t>
            </a:r>
            <a:r>
              <a:rPr lang="en-US" sz="1100" dirty="0"/>
              <a:t> Street Annex. </a:t>
            </a:r>
          </a:p>
          <a:p>
            <a:endParaRPr lang="en-US" dirty="0"/>
          </a:p>
          <a:p>
            <a:endParaRPr lang="en-US" dirty="0"/>
          </a:p>
        </p:txBody>
      </p:sp>
      <p:sp>
        <p:nvSpPr>
          <p:cNvPr id="4" name="Slide Number Placeholder 3"/>
          <p:cNvSpPr>
            <a:spLocks noGrp="1"/>
          </p:cNvSpPr>
          <p:nvPr>
            <p:ph type="sldNum" sz="quarter" idx="5"/>
          </p:nvPr>
        </p:nvSpPr>
        <p:spPr/>
        <p:txBody>
          <a:bodyPr/>
          <a:lstStyle/>
          <a:p>
            <a:fld id="{D8A9D2D6-57D7-446D-8B64-68F954EB93D4}" type="slidenum">
              <a:rPr lang="en-US" smtClean="0"/>
              <a:t>4</a:t>
            </a:fld>
            <a:endParaRPr lang="en-US"/>
          </a:p>
        </p:txBody>
      </p:sp>
    </p:spTree>
    <p:extLst>
      <p:ext uri="{BB962C8B-B14F-4D97-AF65-F5344CB8AC3E}">
        <p14:creationId xmlns:p14="http://schemas.microsoft.com/office/powerpoint/2010/main" val="3913368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Under Pillar THREE we began the renovation of the for Automotive Mechanic lab to turn it into the UAFS Workforce Development Center, where we hope to start supporting our local industry with courses beginning in February.</a:t>
            </a:r>
          </a:p>
          <a:p>
            <a:r>
              <a:rPr lang="en-US" dirty="0"/>
              <a:t>- We also increased the use of local vendors in an effort to put funds back into Fort Smith, Sebastian County and the River Valley.  </a:t>
            </a:r>
          </a:p>
          <a:p>
            <a:endParaRPr lang="en-US" dirty="0"/>
          </a:p>
          <a:p>
            <a:r>
              <a:rPr lang="en-US" dirty="0"/>
              <a:t>Our successful objectives under Pillar FOUR include meeting all system and state reporting deadlines. </a:t>
            </a:r>
          </a:p>
          <a:p>
            <a:r>
              <a:rPr lang="en-US" dirty="0"/>
              <a:t>- We exceeded the Higher Education industry standard of 180 days of cash on hand with having 257 days of cash on hand at the end of Fiscal Year 2025.  That is down from the 268 days at the end of 2024, but that was due to planned used of cash reserves to work on deferred maintenance on the campus.</a:t>
            </a:r>
          </a:p>
          <a:p>
            <a:r>
              <a:rPr lang="en-US" dirty="0"/>
              <a:t>- 2025 saw a revamp of state surplus around the state and we are ready to enter 2026 under new policies that will allow the university to keep more proceeds from the sale of our own assets.  </a:t>
            </a:r>
          </a:p>
          <a:p>
            <a:r>
              <a:rPr lang="en-US" dirty="0"/>
              <a:t>- Our IT continues to meet the system goal of a Microsoft secure score of 80 or better and we spent most of the year with a score of 82.</a:t>
            </a:r>
          </a:p>
          <a:p>
            <a:r>
              <a:rPr lang="en-US" dirty="0"/>
              <a:t>- We continued to communicate the budget process to the campus with a town hall meeting in September and by adding additional constituencies and representatives to the UAFS Budget Council as we continue to strive for transparency in the budget process.</a:t>
            </a:r>
          </a:p>
          <a:p>
            <a:r>
              <a:rPr lang="en-US" dirty="0"/>
              <a:t>- We did review one quarterly report to the system with the Cabinet and hope to improve that during 2026.</a:t>
            </a:r>
          </a:p>
          <a:p>
            <a:endParaRPr lang="en-US" dirty="0"/>
          </a:p>
        </p:txBody>
      </p:sp>
      <p:sp>
        <p:nvSpPr>
          <p:cNvPr id="4" name="Slide Number Placeholder 3"/>
          <p:cNvSpPr>
            <a:spLocks noGrp="1"/>
          </p:cNvSpPr>
          <p:nvPr>
            <p:ph type="sldNum" sz="quarter" idx="5"/>
          </p:nvPr>
        </p:nvSpPr>
        <p:spPr/>
        <p:txBody>
          <a:bodyPr/>
          <a:lstStyle/>
          <a:p>
            <a:fld id="{D8A9D2D6-57D7-446D-8B64-68F954EB93D4}" type="slidenum">
              <a:rPr lang="en-US" smtClean="0"/>
              <a:t>5</a:t>
            </a:fld>
            <a:endParaRPr lang="en-US"/>
          </a:p>
        </p:txBody>
      </p:sp>
    </p:spTree>
    <p:extLst>
      <p:ext uri="{BB962C8B-B14F-4D97-AF65-F5344CB8AC3E}">
        <p14:creationId xmlns:p14="http://schemas.microsoft.com/office/powerpoint/2010/main" val="2320062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02395" y="4473892"/>
            <a:ext cx="5608320" cy="4356074"/>
          </a:xfrm>
        </p:spPr>
        <p:txBody>
          <a:bodyPr/>
          <a:lstStyle/>
          <a:p>
            <a:r>
              <a:rPr lang="en-US" dirty="0"/>
              <a:t>As we move into the next year, you will notice that most of the objectives within VCFA will carry over with this IEP, because much of what we do in VCFA areas doesn’t change. I have highlighted some of the new items we have for this coming year.</a:t>
            </a:r>
          </a:p>
          <a:p>
            <a:endParaRPr lang="en-US" dirty="0"/>
          </a:p>
          <a:p>
            <a:r>
              <a:rPr lang="en-US" dirty="0"/>
              <a:t>- UPD will continue their outreach around campus through student organizations and will continue to make themselves available for departments around campus.  Chief Ottman has and will continue to make himself or one of his officers available for departmental level active shooter upon request.</a:t>
            </a:r>
          </a:p>
          <a:p>
            <a:r>
              <a:rPr lang="en-US" dirty="0"/>
              <a:t>- We are in the midst of conducting our tuition and fee analysis for FY27.  We had an initial committee meeting last week and will meet again shortly once spring numbers are confirmed.</a:t>
            </a:r>
          </a:p>
          <a:p>
            <a:r>
              <a:rPr lang="en-US" dirty="0"/>
              <a:t>- We will look to have add more safety compliance inspections with the goal to pass all of them.</a:t>
            </a:r>
          </a:p>
          <a:p>
            <a:r>
              <a:rPr lang="en-US" dirty="0"/>
              <a:t>- One of the new objectives we have added for this year is working diligently on code compliance for storage in the campus center.  We will always have available emergency exit points as required by fire codes, but we need to work better at cleaning up some spaces to widen the isles past the minimum required in code for evacuations.</a:t>
            </a:r>
          </a:p>
          <a:p>
            <a:r>
              <a:rPr lang="en-US" dirty="0"/>
              <a:t>- In Pillar TWO, we will continue to explore our options for monetary incentives for obtaining educational credentials.  Others in the system are looking at similar objectives and we are looking at teaming with them to coordinate our efforts.</a:t>
            </a:r>
          </a:p>
          <a:p>
            <a:r>
              <a:rPr lang="en-US" dirty="0"/>
              <a:t>- One of the new methods of professional development we added for all of our employees and our students is LinkedIn learning, providing us an abundance of learning opportunities and even certifications over a myriad of topics.</a:t>
            </a:r>
          </a:p>
          <a:p>
            <a:pPr marL="171450" indent="-171450">
              <a:buFontTx/>
              <a:buChar char="-"/>
            </a:pPr>
            <a:r>
              <a:rPr lang="en-US" dirty="0"/>
              <a:t>We will continue our pursuit of Professional Development in all areas of VCFA</a:t>
            </a:r>
          </a:p>
          <a:p>
            <a:pPr marL="171450" indent="-171450">
              <a:buFontTx/>
              <a:buChar char="-"/>
            </a:pPr>
            <a:r>
              <a:rPr lang="en-US" dirty="0"/>
              <a:t>And continue the work we do to produce timely grant budgets.</a:t>
            </a:r>
          </a:p>
          <a:p>
            <a:endParaRPr lang="en-US" dirty="0"/>
          </a:p>
        </p:txBody>
      </p:sp>
      <p:sp>
        <p:nvSpPr>
          <p:cNvPr id="4" name="Slide Number Placeholder 3"/>
          <p:cNvSpPr>
            <a:spLocks noGrp="1"/>
          </p:cNvSpPr>
          <p:nvPr>
            <p:ph type="sldNum" sz="quarter" idx="5"/>
          </p:nvPr>
        </p:nvSpPr>
        <p:spPr>
          <a:xfrm>
            <a:off x="4061031" y="8829966"/>
            <a:ext cx="3037840" cy="466433"/>
          </a:xfrm>
        </p:spPr>
        <p:txBody>
          <a:bodyPr/>
          <a:lstStyle/>
          <a:p>
            <a:fld id="{D8A9D2D6-57D7-446D-8B64-68F954EB93D4}" type="slidenum">
              <a:rPr lang="en-US" smtClean="0"/>
              <a:t>6</a:t>
            </a:fld>
            <a:endParaRPr lang="en-US"/>
          </a:p>
        </p:txBody>
      </p:sp>
    </p:spTree>
    <p:extLst>
      <p:ext uri="{BB962C8B-B14F-4D97-AF65-F5344CB8AC3E}">
        <p14:creationId xmlns:p14="http://schemas.microsoft.com/office/powerpoint/2010/main" val="2381003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02395" y="4473892"/>
            <a:ext cx="5608320" cy="4356074"/>
          </a:xfrm>
        </p:spPr>
        <p:txBody>
          <a:bodyPr/>
          <a:lstStyle/>
          <a:p>
            <a:r>
              <a:rPr lang="en-US" dirty="0"/>
              <a:t>Pillar FOUR is where most of the objectives in the VCFA area lands.</a:t>
            </a:r>
          </a:p>
          <a:p>
            <a:r>
              <a:rPr lang="en-US" dirty="0"/>
              <a:t>- First, we are adding a complete review and update of all of our policies.  We have been prudent with our updates in some areas, like IT, but have lagged behind in other areas and will try to bring them all up to date and in our new format.</a:t>
            </a:r>
          </a:p>
          <a:p>
            <a:r>
              <a:rPr lang="en-US" dirty="0"/>
              <a:t>- We will again meet all deadlines for financial reporting and clear all workorders in a timely manner in both IT and Physical Plant.</a:t>
            </a:r>
          </a:p>
          <a:p>
            <a:r>
              <a:rPr lang="en-US" dirty="0"/>
              <a:t>- The UA system has Key Process Indicators related to quarterly reports and we plan to meet those expectations</a:t>
            </a:r>
          </a:p>
          <a:p>
            <a:r>
              <a:rPr lang="en-US" dirty="0"/>
              <a:t>- We should be getting the results of Space Utilization Study and the Facility Condition Assessment from our Vender, Gordian, in the next month or so and we will use the Facilities Committee to take a look at a lot of areas where we may be able to gain efficiencies around campus by being more effective in the use of our current space and the Facilities Committee receiving timely requests and making timely recommendations to the Cabinet will be key to the success of this objective.</a:t>
            </a:r>
          </a:p>
          <a:p>
            <a:r>
              <a:rPr lang="en-US" dirty="0"/>
              <a:t>- We have instituted and will continue to use Budget Check in Workday</a:t>
            </a:r>
          </a:p>
          <a:p>
            <a:r>
              <a:rPr lang="en-US" dirty="0"/>
              <a:t>- We will also continue to meet timelines on RFPs and RFQs in procurement, while also meeting a new objective of completing the update of our UAFS Procurement Handbook</a:t>
            </a:r>
          </a:p>
          <a:p>
            <a:r>
              <a:rPr lang="en-US" dirty="0"/>
              <a:t>- Another new objective, which is aligned to meet a new UA System policy, will be timely and proper close outs for monthly, quarterly, and annual financials periods.</a:t>
            </a:r>
          </a:p>
          <a:p>
            <a:r>
              <a:rPr lang="en-US" dirty="0"/>
              <a:t>- We are working a plan to create a timeline for facility mechanical equipment replacement, such as chillers, boilers, cooling towers, and air handlers for our buildings</a:t>
            </a:r>
          </a:p>
          <a:p>
            <a:r>
              <a:rPr lang="en-US" dirty="0"/>
              <a:t>- We have moved from the testing and verification phase to the implementation and training phase of Anaplan, the UA systems new budget software program.  Ellen Binford will be training budget managers and others in the coming weeks. The new system will hopefully expedite our budget process – NEW BUDGET TIMELINE </a:t>
            </a:r>
          </a:p>
          <a:p>
            <a:endParaRPr lang="en-US" dirty="0"/>
          </a:p>
          <a:p>
            <a:endParaRPr lang="en-US" dirty="0"/>
          </a:p>
        </p:txBody>
      </p:sp>
      <p:sp>
        <p:nvSpPr>
          <p:cNvPr id="4" name="Slide Number Placeholder 3"/>
          <p:cNvSpPr>
            <a:spLocks noGrp="1"/>
          </p:cNvSpPr>
          <p:nvPr>
            <p:ph type="sldNum" sz="quarter" idx="5"/>
          </p:nvPr>
        </p:nvSpPr>
        <p:spPr>
          <a:xfrm>
            <a:off x="4061031" y="8829966"/>
            <a:ext cx="3037840" cy="466433"/>
          </a:xfrm>
        </p:spPr>
        <p:txBody>
          <a:bodyPr/>
          <a:lstStyle/>
          <a:p>
            <a:fld id="{D8A9D2D6-57D7-446D-8B64-68F954EB93D4}" type="slidenum">
              <a:rPr lang="en-US" smtClean="0"/>
              <a:t>7</a:t>
            </a:fld>
            <a:endParaRPr lang="en-US"/>
          </a:p>
        </p:txBody>
      </p:sp>
    </p:spTree>
    <p:extLst>
      <p:ext uri="{BB962C8B-B14F-4D97-AF65-F5344CB8AC3E}">
        <p14:creationId xmlns:p14="http://schemas.microsoft.com/office/powerpoint/2010/main" val="827306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02395" y="4473892"/>
            <a:ext cx="5608320" cy="4356074"/>
          </a:xfrm>
        </p:spPr>
        <p:txBody>
          <a:bodyPr/>
          <a:lstStyle/>
          <a:p>
            <a:r>
              <a:rPr lang="en-US" dirty="0"/>
              <a:t>- Carrying on with Pillar FOUR, we will continue to conduct SSCH analysis for budget purposes and meet the Higher Ed Industry Standard of 180 days of cash on hand.</a:t>
            </a:r>
          </a:p>
          <a:p>
            <a:r>
              <a:rPr lang="en-US" dirty="0"/>
              <a:t>- We will attempt to track access control points for usage and security planning, especially as we add more control points to the system.</a:t>
            </a:r>
          </a:p>
          <a:p>
            <a:r>
              <a:rPr lang="en-US" dirty="0"/>
              <a:t>- Using our new state policies allowing us to keep more of our proceeds from surplus, we are going to work to reduce surplus on campus</a:t>
            </a:r>
          </a:p>
          <a:p>
            <a:pPr marL="171450" indent="-171450">
              <a:buFontTx/>
              <a:buChar char="-"/>
            </a:pPr>
            <a:r>
              <a:rPr lang="en-US" dirty="0"/>
              <a:t>For three new objectives in VCFA, we in the midst of completing the Campus Center Box Office into a much more inviting Campus and Community Engagement Welcome Center</a:t>
            </a:r>
          </a:p>
          <a:p>
            <a:pPr marL="171450" indent="-171450">
              <a:buFontTx/>
              <a:buChar char="-"/>
            </a:pPr>
            <a:r>
              <a:rPr lang="en-US" dirty="0"/>
              <a:t>The second is a completion of the renovation and upgrade of the Reynolds Room.  Phase ONE was completed during the Holiday break and Phase TWO is planned over the summer.  </a:t>
            </a:r>
          </a:p>
          <a:p>
            <a:pPr marL="171450" indent="-171450">
              <a:buFontTx/>
              <a:buChar char="-"/>
            </a:pPr>
            <a:r>
              <a:rPr lang="en-US" dirty="0"/>
              <a:t>Finally, we will look at replacing some campus center furniture.</a:t>
            </a:r>
          </a:p>
          <a:p>
            <a:r>
              <a:rPr lang="en-US" dirty="0"/>
              <a:t>-  In Procurement, we are going to assign contract monitors for all campus contracts, so that we have someone responsible to make sure we are meeting the requirements of the contract from the University’s stand point and that the contractor is meeting their obligations.</a:t>
            </a:r>
          </a:p>
          <a:p>
            <a:r>
              <a:rPr lang="en-US" dirty="0"/>
              <a:t>- HR will work with campus and system stakeholders to create programs for employee learning</a:t>
            </a:r>
          </a:p>
          <a:p>
            <a:r>
              <a:rPr lang="en-US" dirty="0"/>
              <a:t>- We plan to collaborate with local first responders for training and information</a:t>
            </a:r>
          </a:p>
          <a:p>
            <a:r>
              <a:rPr lang="en-US" dirty="0"/>
              <a:t>- In IT, we have an objective to maintain an average score of 80 on Microsoft Secure Score and work with our vendors for them to maintain a Microsoft security score card rating of B or higher.</a:t>
            </a:r>
          </a:p>
          <a:p>
            <a:endParaRPr lang="en-US" dirty="0"/>
          </a:p>
        </p:txBody>
      </p:sp>
      <p:sp>
        <p:nvSpPr>
          <p:cNvPr id="4" name="Slide Number Placeholder 3"/>
          <p:cNvSpPr>
            <a:spLocks noGrp="1"/>
          </p:cNvSpPr>
          <p:nvPr>
            <p:ph type="sldNum" sz="quarter" idx="5"/>
          </p:nvPr>
        </p:nvSpPr>
        <p:spPr>
          <a:xfrm>
            <a:off x="4061031" y="8829966"/>
            <a:ext cx="3037840" cy="466433"/>
          </a:xfrm>
        </p:spPr>
        <p:txBody>
          <a:bodyPr/>
          <a:lstStyle/>
          <a:p>
            <a:fld id="{D8A9D2D6-57D7-446D-8B64-68F954EB93D4}" type="slidenum">
              <a:rPr lang="en-US" smtClean="0"/>
              <a:t>8</a:t>
            </a:fld>
            <a:endParaRPr lang="en-US"/>
          </a:p>
        </p:txBody>
      </p:sp>
    </p:spTree>
    <p:extLst>
      <p:ext uri="{BB962C8B-B14F-4D97-AF65-F5344CB8AC3E}">
        <p14:creationId xmlns:p14="http://schemas.microsoft.com/office/powerpoint/2010/main" val="136857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7ED84-D005-A96E-3BEC-A48D3A986B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BA9F62-5C2A-D63B-882F-531930DDB7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9222C8-1B37-7270-84F8-0E9E1ED5A985}"/>
              </a:ext>
            </a:extLst>
          </p:cNvPr>
          <p:cNvSpPr>
            <a:spLocks noGrp="1"/>
          </p:cNvSpPr>
          <p:nvPr>
            <p:ph type="body" idx="1"/>
          </p:nvPr>
        </p:nvSpPr>
        <p:spPr>
          <a:xfrm>
            <a:off x="802395" y="4473892"/>
            <a:ext cx="5608320" cy="4356074"/>
          </a:xfrm>
        </p:spPr>
        <p:txBody>
          <a:bodyPr/>
          <a:lstStyle/>
          <a:p>
            <a:r>
              <a:rPr lang="en-US" dirty="0"/>
              <a:t>- To complete Pillar FOUR, we have an addition from the system to maintain a Microsoft compliance score of 80 or higher.</a:t>
            </a:r>
          </a:p>
          <a:p>
            <a:r>
              <a:rPr lang="en-US" dirty="0"/>
              <a:t>- We also want to develop Anaplan into a dynamic budget program for the university and build long-term budget plans</a:t>
            </a:r>
          </a:p>
          <a:p>
            <a:r>
              <a:rPr lang="en-US" dirty="0"/>
              <a:t>- Another new objective will be to work with Follet, who manages the Lions Book Store, and our faculty to improve the Lions Textbook Access Program</a:t>
            </a:r>
          </a:p>
          <a:p>
            <a:r>
              <a:rPr lang="en-US" dirty="0"/>
              <a:t>- We will continue to communicate the Budget process and the annual budget to campus through Fall presentations</a:t>
            </a:r>
          </a:p>
          <a:p>
            <a:r>
              <a:rPr lang="en-US" dirty="0"/>
              <a:t>- Finally, we will work diligently to use the quarterly reports to update the cabinet on our budget status.</a:t>
            </a:r>
          </a:p>
          <a:p>
            <a:endParaRPr lang="en-US" dirty="0"/>
          </a:p>
          <a:p>
            <a:endParaRPr lang="en-US" dirty="0"/>
          </a:p>
        </p:txBody>
      </p:sp>
      <p:sp>
        <p:nvSpPr>
          <p:cNvPr id="4" name="Slide Number Placeholder 3">
            <a:extLst>
              <a:ext uri="{FF2B5EF4-FFF2-40B4-BE49-F238E27FC236}">
                <a16:creationId xmlns:a16="http://schemas.microsoft.com/office/drawing/2014/main" id="{DA862DFB-9C2D-F948-2C08-40790AAC2ABB}"/>
              </a:ext>
            </a:extLst>
          </p:cNvPr>
          <p:cNvSpPr>
            <a:spLocks noGrp="1"/>
          </p:cNvSpPr>
          <p:nvPr>
            <p:ph type="sldNum" sz="quarter" idx="5"/>
          </p:nvPr>
        </p:nvSpPr>
        <p:spPr>
          <a:xfrm>
            <a:off x="4061031" y="8829966"/>
            <a:ext cx="3037840" cy="466433"/>
          </a:xfrm>
        </p:spPr>
        <p:txBody>
          <a:bodyPr/>
          <a:lstStyle/>
          <a:p>
            <a:fld id="{D8A9D2D6-57D7-446D-8B64-68F954EB93D4}" type="slidenum">
              <a:rPr lang="en-US" smtClean="0"/>
              <a:t>9</a:t>
            </a:fld>
            <a:endParaRPr lang="en-US"/>
          </a:p>
        </p:txBody>
      </p:sp>
    </p:spTree>
    <p:extLst>
      <p:ext uri="{BB962C8B-B14F-4D97-AF65-F5344CB8AC3E}">
        <p14:creationId xmlns:p14="http://schemas.microsoft.com/office/powerpoint/2010/main" val="3801914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51331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55642900-DB9F-445B-9FC8-EE086D98582E}"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3943474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1170354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48379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893716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71741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24884116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35226334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2106615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1150977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42900-DB9F-445B-9FC8-EE086D98582E}"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2947960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642900-DB9F-445B-9FC8-EE086D98582E}"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1902983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642900-DB9F-445B-9FC8-EE086D98582E}"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3907499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642900-DB9F-445B-9FC8-EE086D98582E}"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3372145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42900-DB9F-445B-9FC8-EE086D98582E}" type="datetimeFigureOut">
              <a:rPr lang="en-US" smtClean="0"/>
              <a:t>3/13/2026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744432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642900-DB9F-445B-9FC8-EE086D98582E}"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861401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642900-DB9F-445B-9FC8-EE086D98582E}"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42BCC-00A9-46BA-9870-DB0515CDD937}" type="slidenum">
              <a:rPr lang="en-US" smtClean="0"/>
              <a:t>‹#›</a:t>
            </a:fld>
            <a:endParaRPr lang="en-US"/>
          </a:p>
        </p:txBody>
      </p:sp>
    </p:spTree>
    <p:extLst>
      <p:ext uri="{BB962C8B-B14F-4D97-AF65-F5344CB8AC3E}">
        <p14:creationId xmlns:p14="http://schemas.microsoft.com/office/powerpoint/2010/main" val="642019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5642900-DB9F-445B-9FC8-EE086D98582E}" type="datetimeFigureOut">
              <a:rPr lang="en-US" smtClean="0"/>
              <a:t>3/13/2026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77B42BCC-00A9-46BA-9870-DB0515CDD937}" type="slidenum">
              <a:rPr lang="en-US" smtClean="0"/>
              <a:t>‹#›</a:t>
            </a:fld>
            <a:endParaRPr lang="en-US"/>
          </a:p>
        </p:txBody>
      </p:sp>
    </p:spTree>
    <p:extLst>
      <p:ext uri="{BB962C8B-B14F-4D97-AF65-F5344CB8AC3E}">
        <p14:creationId xmlns:p14="http://schemas.microsoft.com/office/powerpoint/2010/main" val="296543221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5687D-55AF-272D-FCCC-71D890AF0C84}"/>
              </a:ext>
            </a:extLst>
          </p:cNvPr>
          <p:cNvSpPr>
            <a:spLocks noGrp="1"/>
          </p:cNvSpPr>
          <p:nvPr>
            <p:ph type="ctrTitle"/>
          </p:nvPr>
        </p:nvSpPr>
        <p:spPr>
          <a:xfrm>
            <a:off x="665641" y="3949438"/>
            <a:ext cx="9552558" cy="1443483"/>
          </a:xfrm>
        </p:spPr>
        <p:txBody>
          <a:bodyPr>
            <a:normAutofit/>
          </a:bodyPr>
          <a:lstStyle/>
          <a:p>
            <a:r>
              <a:rPr lang="en-US" dirty="0"/>
              <a:t>VCFA IEP Overview</a:t>
            </a:r>
          </a:p>
        </p:txBody>
      </p:sp>
      <p:sp>
        <p:nvSpPr>
          <p:cNvPr id="3" name="Subtitle 2">
            <a:extLst>
              <a:ext uri="{FF2B5EF4-FFF2-40B4-BE49-F238E27FC236}">
                <a16:creationId xmlns:a16="http://schemas.microsoft.com/office/drawing/2014/main" id="{66F15A53-D860-D140-1AA6-9A48B80C942B}"/>
              </a:ext>
            </a:extLst>
          </p:cNvPr>
          <p:cNvSpPr>
            <a:spLocks noGrp="1"/>
          </p:cNvSpPr>
          <p:nvPr>
            <p:ph type="subTitle" idx="1"/>
          </p:nvPr>
        </p:nvSpPr>
        <p:spPr>
          <a:xfrm>
            <a:off x="668815" y="5372120"/>
            <a:ext cx="10857544" cy="462967"/>
          </a:xfrm>
        </p:spPr>
        <p:txBody>
          <a:bodyPr>
            <a:normAutofit/>
          </a:bodyPr>
          <a:lstStyle/>
          <a:p>
            <a:r>
              <a:rPr lang="en-US" b="1" dirty="0">
                <a:solidFill>
                  <a:schemeClr val="tx1"/>
                </a:solidFill>
              </a:rPr>
              <a:t>January 21, 2026													Carey F. Tucker, VCFA</a:t>
            </a:r>
          </a:p>
        </p:txBody>
      </p:sp>
      <p:pic>
        <p:nvPicPr>
          <p:cNvPr id="7" name="Picture 6">
            <a:extLst>
              <a:ext uri="{FF2B5EF4-FFF2-40B4-BE49-F238E27FC236}">
                <a16:creationId xmlns:a16="http://schemas.microsoft.com/office/drawing/2014/main" id="{58D58325-104A-EBB4-F877-80A77B695B1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t="12170" r="-3" b="5535"/>
          <a:stretch/>
        </p:blipFill>
        <p:spPr>
          <a:xfrm>
            <a:off x="684211" y="804672"/>
            <a:ext cx="7543799" cy="2917756"/>
          </a:xfrm>
          <a:custGeom>
            <a:avLst/>
            <a:gdLst/>
            <a:ahLst/>
            <a:cxnLst/>
            <a:rect l="l" t="t" r="r" b="b"/>
            <a:pathLst>
              <a:path w="7543799" h="2917756">
                <a:moveTo>
                  <a:pt x="325906" y="0"/>
                </a:moveTo>
                <a:lnTo>
                  <a:pt x="7543799" y="0"/>
                </a:lnTo>
                <a:lnTo>
                  <a:pt x="7543799" y="2601638"/>
                </a:lnTo>
                <a:lnTo>
                  <a:pt x="7227681" y="2917756"/>
                </a:lnTo>
                <a:lnTo>
                  <a:pt x="0" y="2917756"/>
                </a:lnTo>
                <a:lnTo>
                  <a:pt x="0" y="325906"/>
                </a:lnTo>
                <a:close/>
              </a:path>
            </a:pathLst>
          </a:custGeom>
          <a:ln w="15875">
            <a:solidFill>
              <a:srgbClr val="FFFFFF">
                <a:alpha val="40000"/>
              </a:srgbClr>
            </a:solidFill>
          </a:ln>
          <a:effectLst>
            <a:innerShdw blurRad="57150" dist="38100" dir="14460000">
              <a:srgbClr val="000000">
                <a:alpha val="70000"/>
              </a:srgbClr>
            </a:innerShdw>
          </a:effectLst>
        </p:spPr>
      </p:pic>
    </p:spTree>
    <p:extLst>
      <p:ext uri="{BB962C8B-B14F-4D97-AF65-F5344CB8AC3E}">
        <p14:creationId xmlns:p14="http://schemas.microsoft.com/office/powerpoint/2010/main" val="2126951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68463-3E14-5163-71AF-D71A6876AA9B}"/>
              </a:ext>
            </a:extLst>
          </p:cNvPr>
          <p:cNvSpPr>
            <a:spLocks noGrp="1"/>
          </p:cNvSpPr>
          <p:nvPr>
            <p:ph type="title"/>
          </p:nvPr>
        </p:nvSpPr>
        <p:spPr>
          <a:xfrm>
            <a:off x="265176" y="5257800"/>
            <a:ext cx="8534400" cy="1507067"/>
          </a:xfrm>
        </p:spPr>
        <p:txBody>
          <a:bodyPr/>
          <a:lstStyle/>
          <a:p>
            <a:r>
              <a:rPr lang="en-US" dirty="0"/>
              <a:t>VCFA IEP for CY26 and FY27</a:t>
            </a:r>
          </a:p>
        </p:txBody>
      </p:sp>
      <p:pic>
        <p:nvPicPr>
          <p:cNvPr id="5" name="Picture 4">
            <a:extLst>
              <a:ext uri="{FF2B5EF4-FFF2-40B4-BE49-F238E27FC236}">
                <a16:creationId xmlns:a16="http://schemas.microsoft.com/office/drawing/2014/main" id="{D175EA95-B9E2-1A3C-C244-0453C7BB650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
        <p:nvSpPr>
          <p:cNvPr id="9" name="TextBox 8">
            <a:extLst>
              <a:ext uri="{FF2B5EF4-FFF2-40B4-BE49-F238E27FC236}">
                <a16:creationId xmlns:a16="http://schemas.microsoft.com/office/drawing/2014/main" id="{57480CFA-B936-096A-4EF4-1B396D976BEF}"/>
              </a:ext>
            </a:extLst>
          </p:cNvPr>
          <p:cNvSpPr txBox="1"/>
          <p:nvPr/>
        </p:nvSpPr>
        <p:spPr>
          <a:xfrm>
            <a:off x="625032" y="1169043"/>
            <a:ext cx="10914927" cy="3939540"/>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2800" b="1" dirty="0"/>
              <a:t>Primary Goals for CY26 and FY27</a:t>
            </a:r>
          </a:p>
          <a:p>
            <a:pPr marL="742950" lvl="1" indent="-285750">
              <a:buClr>
                <a:schemeClr val="tx1"/>
              </a:buClr>
              <a:buFont typeface="Arial" panose="020B0604020202020204" pitchFamily="34" charset="0"/>
              <a:buChar char="•"/>
            </a:pPr>
            <a:r>
              <a:rPr lang="en-US" sz="2200" b="1" dirty="0"/>
              <a:t>Multiple Pillars</a:t>
            </a:r>
          </a:p>
          <a:p>
            <a:pPr marL="1200150" lvl="2" indent="-285750">
              <a:buClr>
                <a:schemeClr val="tx1"/>
              </a:buClr>
              <a:buFont typeface="Arial" panose="020B0604020202020204" pitchFamily="34" charset="0"/>
              <a:buChar char="•"/>
            </a:pPr>
            <a:r>
              <a:rPr lang="en-US" sz="2000" b="1" dirty="0"/>
              <a:t>Monitor the Master Facility Plan as part of campus projects and renovations – 1.2, 1.8, 2.3.1, 2.3.3, 2.3.4, 3.1, 3.2, 3.4, 4.1.3, 4.2.1, 4.2.4, 4.2.6</a:t>
            </a:r>
          </a:p>
          <a:p>
            <a:pPr marL="1200150" lvl="2" indent="-285750">
              <a:buClr>
                <a:schemeClr val="tx1"/>
              </a:buClr>
              <a:buFont typeface="Arial" panose="020B0604020202020204" pitchFamily="34" charset="0"/>
              <a:buChar char="•"/>
            </a:pPr>
            <a:r>
              <a:rPr lang="en-US" sz="2000" b="1" dirty="0"/>
              <a:t>Increase revenue producing contracts – 1.8, 4.1.1</a:t>
            </a:r>
          </a:p>
          <a:p>
            <a:pPr marL="1200150" lvl="2" indent="-285750">
              <a:buClr>
                <a:schemeClr val="tx1"/>
              </a:buClr>
              <a:buFont typeface="Arial" panose="020B0604020202020204" pitchFamily="34" charset="0"/>
              <a:buChar char="•"/>
            </a:pPr>
            <a:r>
              <a:rPr lang="en-US" sz="2000" b="1" dirty="0"/>
              <a:t>Create competitive and equitable salaries – 2.2.3, 4.1.1, 4.2.2</a:t>
            </a:r>
          </a:p>
          <a:p>
            <a:pPr marL="1200150" lvl="2" indent="-285750">
              <a:buClr>
                <a:schemeClr val="tx1"/>
              </a:buClr>
              <a:buFont typeface="Arial" panose="020B0604020202020204" pitchFamily="34" charset="0"/>
              <a:buChar char="•"/>
            </a:pPr>
            <a:r>
              <a:rPr lang="en-US" sz="2000" b="1" dirty="0"/>
              <a:t>*Collaborate with supervisors to better define CUPA job description codes – 2.2.3, 4.2.2</a:t>
            </a:r>
          </a:p>
          <a:p>
            <a:pPr marL="1200150" lvl="2" indent="-285750">
              <a:buClr>
                <a:schemeClr val="tx1"/>
              </a:buClr>
              <a:buFont typeface="Arial" panose="020B0604020202020204" pitchFamily="34" charset="0"/>
              <a:buChar char="•"/>
            </a:pPr>
            <a:r>
              <a:rPr lang="en-US" sz="2000" b="1" dirty="0"/>
              <a:t>Make data informed decisions concerning classrooms and labs – 2.3.3, 4.1.1, 4.1.4</a:t>
            </a:r>
          </a:p>
          <a:p>
            <a:pPr marL="1200150" lvl="2" indent="-285750">
              <a:buClr>
                <a:schemeClr val="tx1"/>
              </a:buClr>
              <a:buFont typeface="Arial" panose="020B0604020202020204" pitchFamily="34" charset="0"/>
              <a:buChar char="•"/>
            </a:pPr>
            <a:endParaRPr lang="en-US" sz="2000" b="1" dirty="0"/>
          </a:p>
          <a:p>
            <a:pPr marL="742950" lvl="1" indent="-285750">
              <a:buClr>
                <a:schemeClr val="tx1"/>
              </a:buClr>
              <a:buFont typeface="Arial" panose="020B0604020202020204" pitchFamily="34" charset="0"/>
              <a:buChar char="•"/>
            </a:pPr>
            <a:endParaRPr lang="en-US" sz="2000" b="1" dirty="0"/>
          </a:p>
        </p:txBody>
      </p:sp>
    </p:spTree>
    <p:extLst>
      <p:ext uri="{BB962C8B-B14F-4D97-AF65-F5344CB8AC3E}">
        <p14:creationId xmlns:p14="http://schemas.microsoft.com/office/powerpoint/2010/main" val="2455431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68463-3E14-5163-71AF-D71A6876AA9B}"/>
              </a:ext>
            </a:extLst>
          </p:cNvPr>
          <p:cNvSpPr>
            <a:spLocks noGrp="1"/>
          </p:cNvSpPr>
          <p:nvPr>
            <p:ph type="title"/>
          </p:nvPr>
        </p:nvSpPr>
        <p:spPr>
          <a:xfrm>
            <a:off x="265176" y="5257800"/>
            <a:ext cx="8534400" cy="1507067"/>
          </a:xfrm>
        </p:spPr>
        <p:txBody>
          <a:bodyPr/>
          <a:lstStyle/>
          <a:p>
            <a:r>
              <a:rPr lang="en-US" dirty="0"/>
              <a:t>VCFA IEP for CY26 and FY27</a:t>
            </a:r>
          </a:p>
        </p:txBody>
      </p:sp>
      <p:pic>
        <p:nvPicPr>
          <p:cNvPr id="5" name="Picture 4">
            <a:extLst>
              <a:ext uri="{FF2B5EF4-FFF2-40B4-BE49-F238E27FC236}">
                <a16:creationId xmlns:a16="http://schemas.microsoft.com/office/drawing/2014/main" id="{D175EA95-B9E2-1A3C-C244-0453C7BB650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
        <p:nvSpPr>
          <p:cNvPr id="9" name="TextBox 8">
            <a:extLst>
              <a:ext uri="{FF2B5EF4-FFF2-40B4-BE49-F238E27FC236}">
                <a16:creationId xmlns:a16="http://schemas.microsoft.com/office/drawing/2014/main" id="{57480CFA-B936-096A-4EF4-1B396D976BEF}"/>
              </a:ext>
            </a:extLst>
          </p:cNvPr>
          <p:cNvSpPr txBox="1"/>
          <p:nvPr/>
        </p:nvSpPr>
        <p:spPr>
          <a:xfrm>
            <a:off x="390454" y="1072039"/>
            <a:ext cx="10914927" cy="4862870"/>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2400" b="1" dirty="0"/>
              <a:t>Budget Savings</a:t>
            </a:r>
          </a:p>
          <a:p>
            <a:pPr marL="742950" lvl="1" indent="-285750">
              <a:buClr>
                <a:schemeClr val="tx1"/>
              </a:buClr>
              <a:buFont typeface="Arial" panose="020B0604020202020204" pitchFamily="34" charset="0"/>
              <a:buChar char="•"/>
            </a:pPr>
            <a:r>
              <a:rPr lang="en-US" sz="2200" b="1" dirty="0"/>
              <a:t>Salary savings from IT 										$300,000</a:t>
            </a:r>
          </a:p>
          <a:p>
            <a:pPr marL="742950" lvl="1" indent="-285750">
              <a:buClr>
                <a:schemeClr val="tx1"/>
              </a:buClr>
              <a:buFont typeface="Arial" panose="020B0604020202020204" pitchFamily="34" charset="0"/>
              <a:buChar char="•"/>
            </a:pPr>
            <a:r>
              <a:rPr lang="en-US" sz="2200" b="1" dirty="0"/>
              <a:t>Software Cancellation and Equipment Reduction			$300,000</a:t>
            </a:r>
          </a:p>
          <a:p>
            <a:pPr marL="742950" lvl="1" indent="-285750">
              <a:buClr>
                <a:schemeClr val="tx1"/>
              </a:buClr>
              <a:buFont typeface="Arial" panose="020B0604020202020204" pitchFamily="34" charset="0"/>
              <a:buChar char="•"/>
            </a:pPr>
            <a:endParaRPr lang="en-US" sz="2200" b="1" dirty="0"/>
          </a:p>
          <a:p>
            <a:pPr marL="285750" indent="-285750">
              <a:buClr>
                <a:schemeClr val="tx1"/>
              </a:buClr>
              <a:buFont typeface="Arial" panose="020B0604020202020204" pitchFamily="34" charset="0"/>
              <a:buChar char="•"/>
            </a:pPr>
            <a:r>
              <a:rPr lang="en-US" sz="2200" b="1" dirty="0"/>
              <a:t>If Available fund</a:t>
            </a:r>
          </a:p>
          <a:p>
            <a:pPr marL="742950" lvl="1" indent="-285750">
              <a:buClr>
                <a:schemeClr val="tx1"/>
              </a:buClr>
              <a:buFont typeface="Arial" panose="020B0604020202020204" pitchFamily="34" charset="0"/>
              <a:buChar char="•"/>
            </a:pPr>
            <a:r>
              <a:rPr lang="en-US" sz="2200" b="1" dirty="0"/>
              <a:t>COLA, Market Increase</a:t>
            </a:r>
          </a:p>
          <a:p>
            <a:pPr marL="742950" lvl="1" indent="-285750">
              <a:buClr>
                <a:schemeClr val="tx1"/>
              </a:buClr>
              <a:buFont typeface="Arial" panose="020B0604020202020204" pitchFamily="34" charset="0"/>
              <a:buChar char="•"/>
            </a:pPr>
            <a:r>
              <a:rPr lang="en-US" sz="2200" b="1" dirty="0"/>
              <a:t>$50,000 for a student intern program in VCFA</a:t>
            </a:r>
          </a:p>
          <a:p>
            <a:pPr marL="742950" lvl="1" indent="-285750">
              <a:buClr>
                <a:schemeClr val="tx1"/>
              </a:buClr>
              <a:buFont typeface="Arial" panose="020B0604020202020204" pitchFamily="34" charset="0"/>
              <a:buChar char="•"/>
            </a:pPr>
            <a:endParaRPr lang="en-US" sz="2200" b="1" dirty="0"/>
          </a:p>
          <a:p>
            <a:pPr marL="285750" indent="-285750">
              <a:buClr>
                <a:schemeClr val="tx1"/>
              </a:buClr>
              <a:buFont typeface="Arial" panose="020B0604020202020204" pitchFamily="34" charset="0"/>
              <a:buChar char="•"/>
            </a:pPr>
            <a:r>
              <a:rPr lang="en-US" sz="2200" b="1" dirty="0"/>
              <a:t>If funds are not available for a baseline salary increase in FY27, consider a one-time increase at the end of FY26, provided there is an expected positive fund balance and UA System cash flow KPIs are met</a:t>
            </a:r>
          </a:p>
          <a:p>
            <a:pPr marL="742950" lvl="1" indent="-285750">
              <a:buClr>
                <a:schemeClr val="tx1"/>
              </a:buClr>
              <a:buFont typeface="Arial" panose="020B0604020202020204" pitchFamily="34" charset="0"/>
              <a:buChar char="•"/>
            </a:pPr>
            <a:endParaRPr lang="en-US" sz="2200" b="1" dirty="0"/>
          </a:p>
          <a:p>
            <a:pPr lvl="1">
              <a:buClr>
                <a:schemeClr val="tx1"/>
              </a:buClr>
            </a:pPr>
            <a:endParaRPr lang="en-US" sz="2200" b="1" dirty="0"/>
          </a:p>
          <a:p>
            <a:pPr lvl="1">
              <a:buClr>
                <a:schemeClr val="tx1"/>
              </a:buClr>
            </a:pPr>
            <a:endParaRPr lang="en-US" sz="2200" b="1" dirty="0"/>
          </a:p>
        </p:txBody>
      </p:sp>
    </p:spTree>
    <p:extLst>
      <p:ext uri="{BB962C8B-B14F-4D97-AF65-F5344CB8AC3E}">
        <p14:creationId xmlns:p14="http://schemas.microsoft.com/office/powerpoint/2010/main" val="2999952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68463-3E14-5163-71AF-D71A6876AA9B}"/>
              </a:ext>
            </a:extLst>
          </p:cNvPr>
          <p:cNvSpPr>
            <a:spLocks noGrp="1"/>
          </p:cNvSpPr>
          <p:nvPr>
            <p:ph type="title"/>
          </p:nvPr>
        </p:nvSpPr>
        <p:spPr>
          <a:xfrm>
            <a:off x="265176" y="5257800"/>
            <a:ext cx="8534400" cy="1507067"/>
          </a:xfrm>
        </p:spPr>
        <p:txBody>
          <a:bodyPr/>
          <a:lstStyle/>
          <a:p>
            <a:r>
              <a:rPr lang="en-US" dirty="0"/>
              <a:t>VCFA IEP for CY26 and FY27</a:t>
            </a:r>
          </a:p>
        </p:txBody>
      </p:sp>
      <p:pic>
        <p:nvPicPr>
          <p:cNvPr id="5" name="Picture 4">
            <a:extLst>
              <a:ext uri="{FF2B5EF4-FFF2-40B4-BE49-F238E27FC236}">
                <a16:creationId xmlns:a16="http://schemas.microsoft.com/office/drawing/2014/main" id="{D175EA95-B9E2-1A3C-C244-0453C7BB650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
        <p:nvSpPr>
          <p:cNvPr id="9" name="TextBox 8">
            <a:extLst>
              <a:ext uri="{FF2B5EF4-FFF2-40B4-BE49-F238E27FC236}">
                <a16:creationId xmlns:a16="http://schemas.microsoft.com/office/drawing/2014/main" id="{57480CFA-B936-096A-4EF4-1B396D976BEF}"/>
              </a:ext>
            </a:extLst>
          </p:cNvPr>
          <p:cNvSpPr txBox="1"/>
          <p:nvPr/>
        </p:nvSpPr>
        <p:spPr>
          <a:xfrm>
            <a:off x="625032" y="1169043"/>
            <a:ext cx="10914927" cy="4524315"/>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2400" b="1" dirty="0"/>
              <a:t>Resource requests</a:t>
            </a:r>
          </a:p>
          <a:p>
            <a:pPr marL="742950" lvl="1" indent="-285750">
              <a:buClr>
                <a:schemeClr val="tx1"/>
              </a:buClr>
              <a:buFont typeface="Arial" panose="020B0604020202020204" pitchFamily="34" charset="0"/>
              <a:buChar char="•"/>
            </a:pPr>
            <a:r>
              <a:rPr lang="en-US" sz="2200" b="1" dirty="0"/>
              <a:t>Student Workers and Interns – 1.3, 1.4, 2.1.1, 2.1.3, 3.1</a:t>
            </a:r>
          </a:p>
          <a:p>
            <a:pPr marL="742950" lvl="1" indent="-285750">
              <a:buClr>
                <a:schemeClr val="tx1"/>
              </a:buClr>
              <a:buFont typeface="Arial" panose="020B0604020202020204" pitchFamily="34" charset="0"/>
              <a:buChar char="•"/>
            </a:pPr>
            <a:r>
              <a:rPr lang="en-US" sz="2200" b="1" dirty="0"/>
              <a:t>Using Space Utilization Study and Facility Assessment, drive efficiency in campus facility usage – 2.1.2, 2.3.1, 2.3.3, 2.3.4, 4.1.3, 4.2.1, 4.2.4</a:t>
            </a:r>
          </a:p>
          <a:p>
            <a:pPr marL="742950" lvl="1" indent="-285750">
              <a:buClr>
                <a:schemeClr val="tx1"/>
              </a:buClr>
              <a:buFont typeface="Arial" panose="020B0604020202020204" pitchFamily="34" charset="0"/>
              <a:buChar char="•"/>
            </a:pPr>
            <a:r>
              <a:rPr lang="en-US" sz="2200" b="1" dirty="0"/>
              <a:t>Develop long term facility plan based upon the Master Facility plan – 4.1.3</a:t>
            </a:r>
          </a:p>
          <a:p>
            <a:pPr marL="742950" lvl="1" indent="-285750">
              <a:buClr>
                <a:schemeClr val="tx1"/>
              </a:buClr>
              <a:buFont typeface="Arial" panose="020B0604020202020204" pitchFamily="34" charset="0"/>
              <a:buChar char="•"/>
            </a:pPr>
            <a:r>
              <a:rPr lang="en-US" sz="2200" b="1" dirty="0"/>
              <a:t>Fund IT infrastructure, refresh, and cloud storage – 4.2.6</a:t>
            </a:r>
          </a:p>
          <a:p>
            <a:pPr marL="742950" lvl="1" indent="-285750">
              <a:buClr>
                <a:schemeClr val="tx1"/>
              </a:buClr>
              <a:buFont typeface="Arial" panose="020B0604020202020204" pitchFamily="34" charset="0"/>
              <a:buChar char="•"/>
            </a:pPr>
            <a:r>
              <a:rPr lang="en-US" sz="2200" b="1" dirty="0"/>
              <a:t>Obtain Contract Management Software – 4.1.1, 4.1.4</a:t>
            </a:r>
          </a:p>
          <a:p>
            <a:pPr marL="742950" lvl="1" indent="-285750">
              <a:buClr>
                <a:schemeClr val="tx1"/>
              </a:buClr>
              <a:buFont typeface="Arial" panose="020B0604020202020204" pitchFamily="34" charset="0"/>
              <a:buChar char="•"/>
            </a:pPr>
            <a:r>
              <a:rPr lang="en-US" sz="2200" b="1" dirty="0"/>
              <a:t>Equipment tracking software for large equipment and tools – 4.1.1, 4.1.4</a:t>
            </a:r>
          </a:p>
          <a:p>
            <a:pPr marL="742950" lvl="1" indent="-285750">
              <a:buClr>
                <a:schemeClr val="tx1"/>
              </a:buClr>
              <a:buFont typeface="Arial" panose="020B0604020202020204" pitchFamily="34" charset="0"/>
              <a:buChar char="•"/>
            </a:pPr>
            <a:r>
              <a:rPr lang="en-US" sz="2200" b="1" dirty="0"/>
              <a:t>Employee salaries meet the 25% of CUPA – 4.1.1, 4.2.2</a:t>
            </a:r>
          </a:p>
          <a:p>
            <a:pPr marL="742950" lvl="1" indent="-285750">
              <a:buClr>
                <a:schemeClr val="tx1"/>
              </a:buClr>
              <a:buFont typeface="Arial" panose="020B0604020202020204" pitchFamily="34" charset="0"/>
              <a:buChar char="•"/>
            </a:pPr>
            <a:endParaRPr lang="en-US" sz="2200" b="1" dirty="0"/>
          </a:p>
          <a:p>
            <a:pPr marL="742950" lvl="1" indent="-285750">
              <a:buClr>
                <a:schemeClr val="tx1"/>
              </a:buClr>
              <a:buFont typeface="Arial" panose="020B0604020202020204" pitchFamily="34" charset="0"/>
              <a:buChar char="•"/>
            </a:pPr>
            <a:endParaRPr lang="en-US" sz="2200" b="1" dirty="0"/>
          </a:p>
          <a:p>
            <a:pPr lvl="2">
              <a:buClr>
                <a:schemeClr val="tx1"/>
              </a:buClr>
            </a:pPr>
            <a:endParaRPr lang="en-US" sz="2200" b="1" dirty="0"/>
          </a:p>
          <a:p>
            <a:pPr marL="1200150" lvl="2" indent="-285750">
              <a:buClr>
                <a:schemeClr val="tx1"/>
              </a:buClr>
              <a:buFont typeface="Arial" panose="020B0604020202020204" pitchFamily="34" charset="0"/>
              <a:buChar char="•"/>
            </a:pPr>
            <a:endParaRPr lang="en-US" sz="2200" b="1" dirty="0"/>
          </a:p>
        </p:txBody>
      </p:sp>
    </p:spTree>
    <p:extLst>
      <p:ext uri="{BB962C8B-B14F-4D97-AF65-F5344CB8AC3E}">
        <p14:creationId xmlns:p14="http://schemas.microsoft.com/office/powerpoint/2010/main" val="1796058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626D64A-2546-8D38-596A-0E4B4770A14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
        <p:nvSpPr>
          <p:cNvPr id="7" name="Title 1">
            <a:extLst>
              <a:ext uri="{FF2B5EF4-FFF2-40B4-BE49-F238E27FC236}">
                <a16:creationId xmlns:a16="http://schemas.microsoft.com/office/drawing/2014/main" id="{6A4240E0-0E97-E056-DAF2-C77E72F994DD}"/>
              </a:ext>
            </a:extLst>
          </p:cNvPr>
          <p:cNvSpPr txBox="1">
            <a:spLocks noGrp="1"/>
          </p:cNvSpPr>
          <p:nvPr>
            <p:ph type="title" idx="4294967295"/>
          </p:nvPr>
        </p:nvSpPr>
        <p:spPr>
          <a:xfrm>
            <a:off x="0" y="2000073"/>
            <a:ext cx="12192000" cy="15578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6000" b="0" i="0" u="none" strike="noStrike" kern="1200" cap="all" spc="0" normalizeH="0" baseline="0" noProof="0" dirty="0">
                <a:ln w="3175" cmpd="sng">
                  <a:noFill/>
                </a:ln>
                <a:solidFill>
                  <a:schemeClr val="tx1"/>
                </a:solidFill>
                <a:effectLst/>
                <a:uLnTx/>
                <a:uFillTx/>
                <a:latin typeface="+mj-lt"/>
                <a:ea typeface="+mj-ea"/>
                <a:cs typeface="+mj-cs"/>
              </a:rPr>
              <a:t>Questions?</a:t>
            </a:r>
          </a:p>
        </p:txBody>
      </p:sp>
    </p:spTree>
    <p:extLst>
      <p:ext uri="{BB962C8B-B14F-4D97-AF65-F5344CB8AC3E}">
        <p14:creationId xmlns:p14="http://schemas.microsoft.com/office/powerpoint/2010/main" val="183988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F826C-1F4C-24CC-892D-382DB5D1C859}"/>
              </a:ext>
            </a:extLst>
          </p:cNvPr>
          <p:cNvSpPr>
            <a:spLocks noGrp="1"/>
          </p:cNvSpPr>
          <p:nvPr>
            <p:ph type="title"/>
          </p:nvPr>
        </p:nvSpPr>
        <p:spPr>
          <a:xfrm>
            <a:off x="261135" y="5260419"/>
            <a:ext cx="8534400" cy="1507067"/>
          </a:xfrm>
        </p:spPr>
        <p:txBody>
          <a:bodyPr/>
          <a:lstStyle/>
          <a:p>
            <a:r>
              <a:rPr lang="en-US" dirty="0"/>
              <a:t>VCFA IEP Overview</a:t>
            </a:r>
          </a:p>
        </p:txBody>
      </p:sp>
      <p:sp>
        <p:nvSpPr>
          <p:cNvPr id="3" name="Content Placeholder 2">
            <a:extLst>
              <a:ext uri="{FF2B5EF4-FFF2-40B4-BE49-F238E27FC236}">
                <a16:creationId xmlns:a16="http://schemas.microsoft.com/office/drawing/2014/main" id="{B3EF0D15-7D65-05F1-1142-1316078B3C8A}"/>
              </a:ext>
            </a:extLst>
          </p:cNvPr>
          <p:cNvSpPr>
            <a:spLocks noGrp="1"/>
          </p:cNvSpPr>
          <p:nvPr>
            <p:ph idx="1"/>
          </p:nvPr>
        </p:nvSpPr>
        <p:spPr>
          <a:xfrm>
            <a:off x="451142" y="1542644"/>
            <a:ext cx="8534400" cy="3598699"/>
          </a:xfrm>
        </p:spPr>
        <p:txBody>
          <a:bodyPr>
            <a:normAutofit/>
          </a:bodyPr>
          <a:lstStyle/>
          <a:p>
            <a:pPr>
              <a:buSzPct val="100000"/>
              <a:buFont typeface="Arial" panose="020B0604020202020204" pitchFamily="34" charset="0"/>
              <a:buChar char="•"/>
            </a:pPr>
            <a:r>
              <a:rPr lang="en-US" sz="2400" b="1" dirty="0">
                <a:solidFill>
                  <a:schemeClr val="tx1"/>
                </a:solidFill>
              </a:rPr>
              <a:t>IEP Review </a:t>
            </a:r>
          </a:p>
          <a:p>
            <a:pPr>
              <a:buSzPct val="100000"/>
              <a:buFont typeface="Arial" panose="020B0604020202020204" pitchFamily="34" charset="0"/>
              <a:buChar char="•"/>
            </a:pPr>
            <a:r>
              <a:rPr lang="en-US" sz="2400" b="1" dirty="0">
                <a:solidFill>
                  <a:schemeClr val="tx1"/>
                </a:solidFill>
              </a:rPr>
              <a:t>IEP for CY26 and FY27</a:t>
            </a:r>
          </a:p>
          <a:p>
            <a:pPr>
              <a:buSzPct val="100000"/>
              <a:buFont typeface="Arial" panose="020B0604020202020204" pitchFamily="34" charset="0"/>
              <a:buChar char="•"/>
            </a:pPr>
            <a:r>
              <a:rPr lang="en-US" sz="2400" b="1" dirty="0">
                <a:solidFill>
                  <a:schemeClr val="tx1"/>
                </a:solidFill>
              </a:rPr>
              <a:t>Budget Savings</a:t>
            </a:r>
          </a:p>
          <a:p>
            <a:pPr>
              <a:buSzPct val="100000"/>
              <a:buFont typeface="Arial" panose="020B0604020202020204" pitchFamily="34" charset="0"/>
              <a:buChar char="•"/>
            </a:pPr>
            <a:r>
              <a:rPr lang="en-US" sz="2400" b="1" dirty="0">
                <a:solidFill>
                  <a:schemeClr val="tx1"/>
                </a:solidFill>
              </a:rPr>
              <a:t>Future Resource requests</a:t>
            </a:r>
          </a:p>
          <a:p>
            <a:pPr marL="0" indent="0">
              <a:buNone/>
            </a:pPr>
            <a:endParaRPr lang="en-US" dirty="0"/>
          </a:p>
        </p:txBody>
      </p:sp>
      <p:pic>
        <p:nvPicPr>
          <p:cNvPr id="5" name="Picture 4">
            <a:extLst>
              <a:ext uri="{FF2B5EF4-FFF2-40B4-BE49-F238E27FC236}">
                <a16:creationId xmlns:a16="http://schemas.microsoft.com/office/drawing/2014/main" id="{AC0C689C-5BDA-BF77-629C-616B6E1FB68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
        <p:nvSpPr>
          <p:cNvPr id="4" name="Title 1">
            <a:extLst>
              <a:ext uri="{FF2B5EF4-FFF2-40B4-BE49-F238E27FC236}">
                <a16:creationId xmlns:a16="http://schemas.microsoft.com/office/drawing/2014/main" id="{FF6662C9-A2E5-8D7A-1C19-E2B33700DE9F}"/>
              </a:ext>
            </a:extLst>
          </p:cNvPr>
          <p:cNvSpPr txBox="1">
            <a:spLocks/>
          </p:cNvSpPr>
          <p:nvPr/>
        </p:nvSpPr>
        <p:spPr>
          <a:xfrm>
            <a:off x="0" y="35577"/>
            <a:ext cx="121920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dirty="0"/>
              <a:t>Agenda</a:t>
            </a:r>
          </a:p>
        </p:txBody>
      </p:sp>
    </p:spTree>
    <p:extLst>
      <p:ext uri="{BB962C8B-B14F-4D97-AF65-F5344CB8AC3E}">
        <p14:creationId xmlns:p14="http://schemas.microsoft.com/office/powerpoint/2010/main" val="478739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22FCB-5AF4-0CCC-72CF-7A4FA059118F}"/>
              </a:ext>
            </a:extLst>
          </p:cNvPr>
          <p:cNvSpPr>
            <a:spLocks noGrp="1"/>
          </p:cNvSpPr>
          <p:nvPr>
            <p:ph type="title"/>
          </p:nvPr>
        </p:nvSpPr>
        <p:spPr>
          <a:xfrm>
            <a:off x="265176" y="5257800"/>
            <a:ext cx="8534400" cy="1507067"/>
          </a:xfrm>
        </p:spPr>
        <p:txBody>
          <a:bodyPr/>
          <a:lstStyle/>
          <a:p>
            <a:r>
              <a:rPr lang="en-US" dirty="0"/>
              <a:t>VCFA IEP Review</a:t>
            </a:r>
          </a:p>
        </p:txBody>
      </p:sp>
      <p:sp>
        <p:nvSpPr>
          <p:cNvPr id="3" name="Content Placeholder 2">
            <a:extLst>
              <a:ext uri="{FF2B5EF4-FFF2-40B4-BE49-F238E27FC236}">
                <a16:creationId xmlns:a16="http://schemas.microsoft.com/office/drawing/2014/main" id="{CBA8BC95-C7DF-4A02-F76D-678A4EBC1BFC}"/>
              </a:ext>
            </a:extLst>
          </p:cNvPr>
          <p:cNvSpPr>
            <a:spLocks noGrp="1"/>
          </p:cNvSpPr>
          <p:nvPr>
            <p:ph idx="1"/>
          </p:nvPr>
        </p:nvSpPr>
        <p:spPr>
          <a:xfrm>
            <a:off x="385946" y="583380"/>
            <a:ext cx="10824582" cy="4745338"/>
          </a:xfrm>
        </p:spPr>
        <p:txBody>
          <a:bodyPr>
            <a:normAutofit fontScale="85000" lnSpcReduction="20000"/>
          </a:bodyPr>
          <a:lstStyle/>
          <a:p>
            <a:pPr>
              <a:buSzPct val="100000"/>
              <a:buFont typeface="Arial" panose="020B0604020202020204" pitchFamily="34" charset="0"/>
              <a:buChar char="•"/>
            </a:pPr>
            <a:r>
              <a:rPr lang="en-US" sz="2400" b="1" dirty="0">
                <a:solidFill>
                  <a:schemeClr val="tx1"/>
                </a:solidFill>
              </a:rPr>
              <a:t>Campus-wide Impacts</a:t>
            </a:r>
          </a:p>
          <a:p>
            <a:pPr lvl="1">
              <a:buSzPct val="100000"/>
              <a:buFont typeface="Arial" panose="020B0604020202020204" pitchFamily="34" charset="0"/>
              <a:buChar char="•"/>
            </a:pPr>
            <a:r>
              <a:rPr lang="en-US" sz="2200" b="1" dirty="0">
                <a:solidFill>
                  <a:schemeClr val="tx1"/>
                </a:solidFill>
              </a:rPr>
              <a:t>Demolition of 51</a:t>
            </a:r>
            <a:r>
              <a:rPr lang="en-US" sz="2200" b="1" baseline="30000" dirty="0">
                <a:solidFill>
                  <a:schemeClr val="tx1"/>
                </a:solidFill>
              </a:rPr>
              <a:t>st</a:t>
            </a:r>
            <a:r>
              <a:rPr lang="en-US" sz="2200" b="1" dirty="0">
                <a:solidFill>
                  <a:schemeClr val="tx1"/>
                </a:solidFill>
              </a:rPr>
              <a:t> Street Annex</a:t>
            </a:r>
          </a:p>
          <a:p>
            <a:pPr lvl="2">
              <a:buSzPct val="100000"/>
              <a:buFont typeface="Arial" panose="020B0604020202020204" pitchFamily="34" charset="0"/>
              <a:buChar char="•"/>
            </a:pPr>
            <a:r>
              <a:rPr lang="en-US" sz="2000" b="1" dirty="0">
                <a:solidFill>
                  <a:schemeClr val="tx1"/>
                </a:solidFill>
              </a:rPr>
              <a:t>UPD’s new home construction beginning</a:t>
            </a:r>
          </a:p>
          <a:p>
            <a:pPr lvl="1">
              <a:buSzPct val="100000"/>
              <a:buFont typeface="Arial" panose="020B0604020202020204" pitchFamily="34" charset="0"/>
              <a:buChar char="•"/>
            </a:pPr>
            <a:r>
              <a:rPr lang="en-US" sz="2200" b="1" dirty="0">
                <a:solidFill>
                  <a:schemeClr val="tx1"/>
                </a:solidFill>
              </a:rPr>
              <a:t>New Leadership for UAFS Finance team</a:t>
            </a:r>
          </a:p>
          <a:p>
            <a:pPr lvl="1">
              <a:buSzPct val="100000"/>
              <a:buFont typeface="Arial" panose="020B0604020202020204" pitchFamily="34" charset="0"/>
              <a:buChar char="•"/>
            </a:pPr>
            <a:r>
              <a:rPr lang="en-US" sz="2200" b="1" dirty="0">
                <a:solidFill>
                  <a:schemeClr val="tx1"/>
                </a:solidFill>
              </a:rPr>
              <a:t>Exclusive beverage and snack vending contracts, increasing revenue</a:t>
            </a:r>
          </a:p>
          <a:p>
            <a:pPr lvl="1">
              <a:buSzPct val="100000"/>
              <a:buFont typeface="Arial" panose="020B0604020202020204" pitchFamily="34" charset="0"/>
              <a:buChar char="•"/>
            </a:pPr>
            <a:r>
              <a:rPr lang="en-US" sz="2200" b="1" dirty="0">
                <a:solidFill>
                  <a:schemeClr val="tx1"/>
                </a:solidFill>
              </a:rPr>
              <a:t>IT experiencing most significant personnel transition as a University</a:t>
            </a:r>
          </a:p>
          <a:p>
            <a:pPr lvl="1">
              <a:buSzPct val="100000"/>
              <a:buFont typeface="Arial" panose="020B0604020202020204" pitchFamily="34" charset="0"/>
              <a:buChar char="•"/>
            </a:pPr>
            <a:r>
              <a:rPr lang="en-US" sz="2200" b="1" dirty="0">
                <a:solidFill>
                  <a:schemeClr val="tx1"/>
                </a:solidFill>
              </a:rPr>
              <a:t>Balanced Budget submitted to the system</a:t>
            </a:r>
          </a:p>
          <a:p>
            <a:pPr lvl="1">
              <a:buSzPct val="100000"/>
              <a:buFont typeface="Arial" panose="020B0604020202020204" pitchFamily="34" charset="0"/>
              <a:buChar char="•"/>
            </a:pPr>
            <a:r>
              <a:rPr lang="en-US" sz="2200" b="1" dirty="0">
                <a:solidFill>
                  <a:schemeClr val="tx1"/>
                </a:solidFill>
              </a:rPr>
              <a:t>Budget adopting Anaplan as the UA System budgeting system</a:t>
            </a:r>
          </a:p>
          <a:p>
            <a:pPr lvl="1">
              <a:buSzPct val="100000"/>
              <a:buFont typeface="Arial" panose="020B0604020202020204" pitchFamily="34" charset="0"/>
              <a:buChar char="•"/>
            </a:pPr>
            <a:r>
              <a:rPr lang="en-US" sz="2200" b="1" dirty="0">
                <a:solidFill>
                  <a:schemeClr val="tx1"/>
                </a:solidFill>
              </a:rPr>
              <a:t>HR expanding roles on campus through wellness initiatives, senate committee assistance, and advancing learning platforms</a:t>
            </a:r>
          </a:p>
          <a:p>
            <a:pPr lvl="1">
              <a:buSzPct val="100000"/>
              <a:buFont typeface="Arial" panose="020B0604020202020204" pitchFamily="34" charset="0"/>
              <a:buChar char="•"/>
            </a:pPr>
            <a:r>
              <a:rPr lang="en-US" sz="2200" b="1" dirty="0">
                <a:solidFill>
                  <a:schemeClr val="tx1"/>
                </a:solidFill>
              </a:rPr>
              <a:t>Physical Plant and Environmental safety combined under consolidated leadership</a:t>
            </a:r>
          </a:p>
          <a:p>
            <a:pPr lvl="1">
              <a:buSzPct val="100000"/>
              <a:buFont typeface="Arial" panose="020B0604020202020204" pitchFamily="34" charset="0"/>
              <a:buChar char="•"/>
            </a:pPr>
            <a:r>
              <a:rPr lang="en-US" sz="2200" b="1" dirty="0">
                <a:solidFill>
                  <a:schemeClr val="tx1"/>
                </a:solidFill>
              </a:rPr>
              <a:t>Added the Campus Center Department to the VCFA</a:t>
            </a:r>
          </a:p>
          <a:p>
            <a:pPr lvl="1">
              <a:buSzPct val="100000"/>
              <a:buFont typeface="Arial" panose="020B0604020202020204" pitchFamily="34" charset="0"/>
              <a:buChar char="•"/>
            </a:pPr>
            <a:r>
              <a:rPr lang="en-US" sz="2200" b="1" dirty="0">
                <a:solidFill>
                  <a:schemeClr val="tx1"/>
                </a:solidFill>
              </a:rPr>
              <a:t>Replaced Service Now with TeamDynamix</a:t>
            </a:r>
            <a:endParaRPr lang="en-US" sz="2000" b="1" dirty="0">
              <a:solidFill>
                <a:schemeClr val="tx1"/>
              </a:solidFill>
            </a:endParaRPr>
          </a:p>
          <a:p>
            <a:endParaRPr lang="en-US" dirty="0"/>
          </a:p>
        </p:txBody>
      </p:sp>
      <p:pic>
        <p:nvPicPr>
          <p:cNvPr id="5" name="Picture 4">
            <a:extLst>
              <a:ext uri="{FF2B5EF4-FFF2-40B4-BE49-F238E27FC236}">
                <a16:creationId xmlns:a16="http://schemas.microsoft.com/office/drawing/2014/main" id="{75993CC9-91B9-355E-6EFA-B58962AD4D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Tree>
    <p:extLst>
      <p:ext uri="{BB962C8B-B14F-4D97-AF65-F5344CB8AC3E}">
        <p14:creationId xmlns:p14="http://schemas.microsoft.com/office/powerpoint/2010/main" val="3597648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22FCB-5AF4-0CCC-72CF-7A4FA059118F}"/>
              </a:ext>
            </a:extLst>
          </p:cNvPr>
          <p:cNvSpPr>
            <a:spLocks noGrp="1"/>
          </p:cNvSpPr>
          <p:nvPr>
            <p:ph type="title"/>
          </p:nvPr>
        </p:nvSpPr>
        <p:spPr>
          <a:xfrm>
            <a:off x="265176" y="5257800"/>
            <a:ext cx="8534400" cy="1507067"/>
          </a:xfrm>
        </p:spPr>
        <p:txBody>
          <a:bodyPr/>
          <a:lstStyle/>
          <a:p>
            <a:r>
              <a:rPr lang="en-US" dirty="0"/>
              <a:t>VCFA IEP Review</a:t>
            </a:r>
          </a:p>
        </p:txBody>
      </p:sp>
      <p:sp>
        <p:nvSpPr>
          <p:cNvPr id="3" name="Content Placeholder 2">
            <a:extLst>
              <a:ext uri="{FF2B5EF4-FFF2-40B4-BE49-F238E27FC236}">
                <a16:creationId xmlns:a16="http://schemas.microsoft.com/office/drawing/2014/main" id="{CBA8BC95-C7DF-4A02-F76D-678A4EBC1BFC}"/>
              </a:ext>
            </a:extLst>
          </p:cNvPr>
          <p:cNvSpPr>
            <a:spLocks noGrp="1"/>
          </p:cNvSpPr>
          <p:nvPr>
            <p:ph idx="1"/>
          </p:nvPr>
        </p:nvSpPr>
        <p:spPr>
          <a:xfrm>
            <a:off x="265176" y="268941"/>
            <a:ext cx="10824582" cy="5265306"/>
          </a:xfrm>
        </p:spPr>
        <p:txBody>
          <a:bodyPr>
            <a:normAutofit fontScale="92500" lnSpcReduction="20000"/>
          </a:bodyPr>
          <a:lstStyle/>
          <a:p>
            <a:pPr>
              <a:buSzPct val="100000"/>
              <a:buFont typeface="Arial" panose="020B0604020202020204" pitchFamily="34" charset="0"/>
              <a:buChar char="•"/>
            </a:pPr>
            <a:r>
              <a:rPr lang="en-US" sz="2800" b="1" dirty="0">
                <a:solidFill>
                  <a:schemeClr val="tx1"/>
                </a:solidFill>
              </a:rPr>
              <a:t>Strategic Plan Review</a:t>
            </a:r>
          </a:p>
          <a:p>
            <a:pPr lvl="1">
              <a:buSzPct val="100000"/>
              <a:buFont typeface="Arial" panose="020B0604020202020204" pitchFamily="34" charset="0"/>
              <a:buChar char="•"/>
            </a:pPr>
            <a:r>
              <a:rPr lang="en-US" sz="2400" b="1" dirty="0">
                <a:solidFill>
                  <a:schemeClr val="tx1"/>
                </a:solidFill>
              </a:rPr>
              <a:t>Pillar 1</a:t>
            </a:r>
          </a:p>
          <a:p>
            <a:pPr lvl="2">
              <a:buSzPct val="100000"/>
              <a:buFont typeface="Arial" panose="020B0604020202020204" pitchFamily="34" charset="0"/>
              <a:buChar char="•"/>
            </a:pPr>
            <a:r>
              <a:rPr lang="en-US" sz="2100" b="1" dirty="0">
                <a:solidFill>
                  <a:schemeClr val="tx1"/>
                </a:solidFill>
              </a:rPr>
              <a:t>Completed purchase and installation of food court furniture – 1.1</a:t>
            </a:r>
          </a:p>
          <a:p>
            <a:pPr lvl="2">
              <a:buSzPct val="100000"/>
              <a:buFont typeface="Arial" panose="020B0604020202020204" pitchFamily="34" charset="0"/>
              <a:buChar char="•"/>
            </a:pPr>
            <a:r>
              <a:rPr lang="en-US" sz="2100" b="1" dirty="0">
                <a:solidFill>
                  <a:schemeClr val="tx1"/>
                </a:solidFill>
              </a:rPr>
              <a:t>UPD partnering with student organizations – 1.2 </a:t>
            </a:r>
          </a:p>
          <a:p>
            <a:pPr lvl="2">
              <a:buSzPct val="100000"/>
              <a:buFont typeface="Arial" panose="020B0604020202020204" pitchFamily="34" charset="0"/>
              <a:buChar char="•"/>
            </a:pPr>
            <a:r>
              <a:rPr lang="en-US" sz="2100" b="1" dirty="0">
                <a:solidFill>
                  <a:schemeClr val="tx1"/>
                </a:solidFill>
              </a:rPr>
              <a:t>Moved Student Accounts permanently to campus center – 1.3</a:t>
            </a:r>
          </a:p>
          <a:p>
            <a:pPr lvl="2">
              <a:buSzPct val="100000"/>
              <a:buFont typeface="Arial" panose="020B0604020202020204" pitchFamily="34" charset="0"/>
              <a:buChar char="•"/>
            </a:pPr>
            <a:r>
              <a:rPr lang="en-US" sz="2100" b="1" dirty="0">
                <a:solidFill>
                  <a:schemeClr val="tx1"/>
                </a:solidFill>
              </a:rPr>
              <a:t>Completed trend analysis for tuition and fees – 1.4</a:t>
            </a:r>
          </a:p>
          <a:p>
            <a:pPr lvl="2">
              <a:buSzPct val="100000"/>
              <a:buFont typeface="Arial" panose="020B0604020202020204" pitchFamily="34" charset="0"/>
              <a:buChar char="•"/>
            </a:pPr>
            <a:r>
              <a:rPr lang="en-US" sz="2100" b="1" dirty="0">
                <a:solidFill>
                  <a:schemeClr val="tx1"/>
                </a:solidFill>
              </a:rPr>
              <a:t>Improving safety compliance inspections – 1.5</a:t>
            </a:r>
          </a:p>
          <a:p>
            <a:pPr lvl="2">
              <a:buSzPct val="100000"/>
              <a:buFont typeface="Arial" panose="020B0604020202020204" pitchFamily="34" charset="0"/>
              <a:buChar char="•"/>
            </a:pPr>
            <a:r>
              <a:rPr lang="en-US" sz="2100" b="1" dirty="0">
                <a:solidFill>
                  <a:schemeClr val="tx1"/>
                </a:solidFill>
              </a:rPr>
              <a:t>Increased revenue through sole source contracting – 1.8</a:t>
            </a:r>
          </a:p>
          <a:p>
            <a:pPr lvl="1">
              <a:buSzPct val="100000"/>
              <a:buFont typeface="Arial" panose="020B0604020202020204" pitchFamily="34" charset="0"/>
              <a:buChar char="•"/>
            </a:pPr>
            <a:r>
              <a:rPr lang="en-US" sz="2400" b="1" dirty="0">
                <a:solidFill>
                  <a:schemeClr val="tx1"/>
                </a:solidFill>
              </a:rPr>
              <a:t>Pillar 2</a:t>
            </a:r>
          </a:p>
          <a:p>
            <a:pPr lvl="2">
              <a:buSzPct val="100000"/>
              <a:buFont typeface="Arial" panose="020B0604020202020204" pitchFamily="34" charset="0"/>
              <a:buChar char="•"/>
            </a:pPr>
            <a:r>
              <a:rPr lang="en-US" sz="2100" b="1" dirty="0">
                <a:solidFill>
                  <a:schemeClr val="tx1"/>
                </a:solidFill>
              </a:rPr>
              <a:t>Added more facilities to centralized environmental controls – 2.1.2</a:t>
            </a:r>
          </a:p>
          <a:p>
            <a:pPr lvl="2">
              <a:buSzPct val="100000"/>
              <a:buFont typeface="Arial" panose="020B0604020202020204" pitchFamily="34" charset="0"/>
              <a:buChar char="•"/>
            </a:pPr>
            <a:r>
              <a:rPr lang="en-US" sz="2100" b="1" dirty="0">
                <a:solidFill>
                  <a:schemeClr val="tx1"/>
                </a:solidFill>
              </a:rPr>
              <a:t>Continuing professional development for all departments within VCFA – 2.2.4</a:t>
            </a:r>
          </a:p>
          <a:p>
            <a:pPr lvl="2">
              <a:buSzPct val="100000"/>
              <a:buFont typeface="Arial" panose="020B0604020202020204" pitchFamily="34" charset="0"/>
              <a:buChar char="•"/>
            </a:pPr>
            <a:r>
              <a:rPr lang="en-US" sz="2100" b="1" dirty="0">
                <a:solidFill>
                  <a:schemeClr val="tx1"/>
                </a:solidFill>
              </a:rPr>
              <a:t>Record and monitor grant budgets in a timely manner – 2.3.2</a:t>
            </a:r>
          </a:p>
          <a:p>
            <a:pPr lvl="2">
              <a:buSzPct val="100000"/>
              <a:buFont typeface="Arial" panose="020B0604020202020204" pitchFamily="34" charset="0"/>
              <a:buChar char="•"/>
            </a:pPr>
            <a:r>
              <a:rPr lang="en-US" sz="2100" b="1" dirty="0">
                <a:solidFill>
                  <a:schemeClr val="tx1"/>
                </a:solidFill>
              </a:rPr>
              <a:t>Monitoring progress of Master Facilities Plan – 2.3.3</a:t>
            </a:r>
          </a:p>
          <a:p>
            <a:endParaRPr lang="en-US" dirty="0"/>
          </a:p>
        </p:txBody>
      </p:sp>
      <p:pic>
        <p:nvPicPr>
          <p:cNvPr id="5" name="Picture 4">
            <a:extLst>
              <a:ext uri="{FF2B5EF4-FFF2-40B4-BE49-F238E27FC236}">
                <a16:creationId xmlns:a16="http://schemas.microsoft.com/office/drawing/2014/main" id="{75993CC9-91B9-355E-6EFA-B58962AD4D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Tree>
    <p:extLst>
      <p:ext uri="{BB962C8B-B14F-4D97-AF65-F5344CB8AC3E}">
        <p14:creationId xmlns:p14="http://schemas.microsoft.com/office/powerpoint/2010/main" val="382192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22FCB-5AF4-0CCC-72CF-7A4FA059118F}"/>
              </a:ext>
            </a:extLst>
          </p:cNvPr>
          <p:cNvSpPr>
            <a:spLocks noGrp="1"/>
          </p:cNvSpPr>
          <p:nvPr>
            <p:ph type="title"/>
          </p:nvPr>
        </p:nvSpPr>
        <p:spPr>
          <a:xfrm>
            <a:off x="265176" y="5257800"/>
            <a:ext cx="8534400" cy="1507067"/>
          </a:xfrm>
        </p:spPr>
        <p:txBody>
          <a:bodyPr/>
          <a:lstStyle/>
          <a:p>
            <a:r>
              <a:rPr lang="en-US" dirty="0"/>
              <a:t>VCFA IEP Review</a:t>
            </a:r>
          </a:p>
        </p:txBody>
      </p:sp>
      <p:sp>
        <p:nvSpPr>
          <p:cNvPr id="3" name="Content Placeholder 2">
            <a:extLst>
              <a:ext uri="{FF2B5EF4-FFF2-40B4-BE49-F238E27FC236}">
                <a16:creationId xmlns:a16="http://schemas.microsoft.com/office/drawing/2014/main" id="{CBA8BC95-C7DF-4A02-F76D-678A4EBC1BFC}"/>
              </a:ext>
            </a:extLst>
          </p:cNvPr>
          <p:cNvSpPr>
            <a:spLocks noGrp="1"/>
          </p:cNvSpPr>
          <p:nvPr>
            <p:ph idx="1"/>
          </p:nvPr>
        </p:nvSpPr>
        <p:spPr>
          <a:xfrm>
            <a:off x="210037" y="690089"/>
            <a:ext cx="11374598" cy="4567711"/>
          </a:xfrm>
        </p:spPr>
        <p:txBody>
          <a:bodyPr>
            <a:normAutofit fontScale="92500" lnSpcReduction="10000"/>
          </a:bodyPr>
          <a:lstStyle/>
          <a:p>
            <a:pPr>
              <a:buSzPct val="100000"/>
              <a:buFont typeface="Arial" panose="020B0604020202020204" pitchFamily="34" charset="0"/>
              <a:buChar char="•"/>
            </a:pPr>
            <a:r>
              <a:rPr lang="en-US" sz="2800" b="1" dirty="0">
                <a:solidFill>
                  <a:schemeClr val="tx1"/>
                </a:solidFill>
              </a:rPr>
              <a:t>Strategic Plan Review</a:t>
            </a:r>
          </a:p>
          <a:p>
            <a:pPr lvl="1">
              <a:buSzPct val="100000"/>
              <a:buFont typeface="Arial" panose="020B0604020202020204" pitchFamily="34" charset="0"/>
              <a:buChar char="•"/>
            </a:pPr>
            <a:r>
              <a:rPr lang="en-US" sz="2200" b="1" dirty="0">
                <a:solidFill>
                  <a:schemeClr val="tx1"/>
                </a:solidFill>
              </a:rPr>
              <a:t>Pillar 3</a:t>
            </a:r>
          </a:p>
          <a:p>
            <a:pPr lvl="2">
              <a:buSzPct val="100000"/>
              <a:buFont typeface="Arial" panose="020B0604020202020204" pitchFamily="34" charset="0"/>
              <a:buChar char="•"/>
            </a:pPr>
            <a:r>
              <a:rPr lang="en-US" sz="1800" b="1" dirty="0">
                <a:solidFill>
                  <a:schemeClr val="tx1"/>
                </a:solidFill>
              </a:rPr>
              <a:t>Began renovation of Baldor Auto Mechanic area into the UAFS Workforce Development Center – 3.2</a:t>
            </a:r>
          </a:p>
          <a:p>
            <a:pPr lvl="2">
              <a:buSzPct val="100000"/>
              <a:buFont typeface="Arial" panose="020B0604020202020204" pitchFamily="34" charset="0"/>
              <a:buChar char="•"/>
            </a:pPr>
            <a:r>
              <a:rPr lang="en-US" sz="1800" b="1" dirty="0">
                <a:solidFill>
                  <a:schemeClr val="tx1"/>
                </a:solidFill>
              </a:rPr>
              <a:t>Increased use of local vendors – 3.2</a:t>
            </a:r>
          </a:p>
          <a:p>
            <a:pPr lvl="1">
              <a:buSzPct val="100000"/>
              <a:buFont typeface="Arial" panose="020B0604020202020204" pitchFamily="34" charset="0"/>
              <a:buChar char="•"/>
            </a:pPr>
            <a:r>
              <a:rPr lang="en-US" sz="2000" b="1" dirty="0">
                <a:solidFill>
                  <a:schemeClr val="tx1"/>
                </a:solidFill>
              </a:rPr>
              <a:t>Pillar 4</a:t>
            </a:r>
          </a:p>
          <a:p>
            <a:pPr lvl="2">
              <a:buSzPct val="100000"/>
              <a:buFont typeface="Arial" panose="020B0604020202020204" pitchFamily="34" charset="0"/>
              <a:buChar char="•"/>
            </a:pPr>
            <a:r>
              <a:rPr lang="en-US" sz="1800" b="1" dirty="0">
                <a:solidFill>
                  <a:schemeClr val="tx1"/>
                </a:solidFill>
              </a:rPr>
              <a:t>Met all system and state reporting deadlines – 4.1.1</a:t>
            </a:r>
          </a:p>
          <a:p>
            <a:pPr lvl="2">
              <a:buSzPct val="100000"/>
              <a:buFont typeface="Arial" panose="020B0604020202020204" pitchFamily="34" charset="0"/>
              <a:buChar char="•"/>
            </a:pPr>
            <a:r>
              <a:rPr lang="en-US" sz="1800" b="1" dirty="0">
                <a:solidFill>
                  <a:schemeClr val="tx1"/>
                </a:solidFill>
              </a:rPr>
              <a:t>Exceeded industry standard of 180 days cash on hand at year end – 4.1.1, 4.2.4, 4.2.5, 4.2.6</a:t>
            </a:r>
          </a:p>
          <a:p>
            <a:pPr lvl="2">
              <a:buSzPct val="100000"/>
              <a:buFont typeface="Arial" panose="020B0604020202020204" pitchFamily="34" charset="0"/>
              <a:buChar char="•"/>
            </a:pPr>
            <a:r>
              <a:rPr lang="en-US" sz="1800" b="1" dirty="0">
                <a:solidFill>
                  <a:schemeClr val="tx1"/>
                </a:solidFill>
              </a:rPr>
              <a:t>Revamping surplus management on campus – 4.1.3, 4.2.1</a:t>
            </a:r>
          </a:p>
          <a:p>
            <a:pPr lvl="2">
              <a:buSzPct val="100000"/>
              <a:buFont typeface="Arial" panose="020B0604020202020204" pitchFamily="34" charset="0"/>
              <a:buChar char="•"/>
            </a:pPr>
            <a:r>
              <a:rPr lang="en-US" sz="1800" b="1" dirty="0">
                <a:solidFill>
                  <a:schemeClr val="tx1"/>
                </a:solidFill>
              </a:rPr>
              <a:t>Maintained a Microsoft secure score of 80 – 4.2.2</a:t>
            </a:r>
          </a:p>
          <a:p>
            <a:pPr lvl="2">
              <a:buSzPct val="100000"/>
              <a:buFont typeface="Arial" panose="020B0604020202020204" pitchFamily="34" charset="0"/>
              <a:buChar char="•"/>
            </a:pPr>
            <a:r>
              <a:rPr lang="en-US" sz="1800" b="1" dirty="0">
                <a:solidFill>
                  <a:schemeClr val="tx1"/>
                </a:solidFill>
              </a:rPr>
              <a:t>Communicate Budget process to campus – 4.2.5</a:t>
            </a:r>
          </a:p>
          <a:p>
            <a:pPr lvl="2">
              <a:buSzPct val="100000"/>
              <a:buFont typeface="Arial" panose="020B0604020202020204" pitchFamily="34" charset="0"/>
              <a:buChar char="•"/>
            </a:pPr>
            <a:r>
              <a:rPr lang="en-US" sz="1800" b="1" dirty="0">
                <a:solidFill>
                  <a:schemeClr val="tx1"/>
                </a:solidFill>
              </a:rPr>
              <a:t>Review Quarterly System report with Cabinet – 4.2.5</a:t>
            </a:r>
          </a:p>
        </p:txBody>
      </p:sp>
      <p:pic>
        <p:nvPicPr>
          <p:cNvPr id="5" name="Picture 4">
            <a:extLst>
              <a:ext uri="{FF2B5EF4-FFF2-40B4-BE49-F238E27FC236}">
                <a16:creationId xmlns:a16="http://schemas.microsoft.com/office/drawing/2014/main" id="{75993CC9-91B9-355E-6EFA-B58962AD4D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Tree>
    <p:extLst>
      <p:ext uri="{BB962C8B-B14F-4D97-AF65-F5344CB8AC3E}">
        <p14:creationId xmlns:p14="http://schemas.microsoft.com/office/powerpoint/2010/main" val="2073510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7480CFA-B936-096A-4EF4-1B396D976BEF}"/>
              </a:ext>
            </a:extLst>
          </p:cNvPr>
          <p:cNvSpPr txBox="1"/>
          <p:nvPr/>
        </p:nvSpPr>
        <p:spPr>
          <a:xfrm>
            <a:off x="327985" y="813529"/>
            <a:ext cx="10914927" cy="4862870"/>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2800" b="1" dirty="0"/>
              <a:t>Primary Goals for CY26 and FY27</a:t>
            </a:r>
          </a:p>
          <a:p>
            <a:pPr marL="742950" lvl="1" indent="-285750">
              <a:buClr>
                <a:schemeClr val="tx1"/>
              </a:buClr>
              <a:buFont typeface="Arial" panose="020B0604020202020204" pitchFamily="34" charset="0"/>
              <a:buChar char="•"/>
            </a:pPr>
            <a:r>
              <a:rPr lang="en-US" sz="2200" b="1" dirty="0"/>
              <a:t>Pillar 1</a:t>
            </a:r>
          </a:p>
          <a:p>
            <a:pPr marL="1200150" lvl="2" indent="-285750">
              <a:buClr>
                <a:schemeClr val="tx1"/>
              </a:buClr>
              <a:buFont typeface="Arial" panose="020B0604020202020204" pitchFamily="34" charset="0"/>
              <a:buChar char="•"/>
            </a:pPr>
            <a:r>
              <a:rPr lang="en-US" sz="2000" b="1" dirty="0"/>
              <a:t>UPD outreach program to students and student organizations – 1.2, 1.3, 1.5</a:t>
            </a:r>
          </a:p>
          <a:p>
            <a:pPr marL="1200150" lvl="2" indent="-285750">
              <a:buClr>
                <a:schemeClr val="tx1"/>
              </a:buClr>
              <a:buFont typeface="Arial" panose="020B0604020202020204" pitchFamily="34" charset="0"/>
              <a:buChar char="•"/>
            </a:pPr>
            <a:r>
              <a:rPr lang="en-US" sz="2000" b="1" dirty="0"/>
              <a:t>Conduct trend analysis for tuition and fees – 1.4</a:t>
            </a:r>
          </a:p>
          <a:p>
            <a:pPr marL="1200150" lvl="2" indent="-285750">
              <a:buClr>
                <a:schemeClr val="tx1"/>
              </a:buClr>
              <a:buFont typeface="Arial" panose="020B0604020202020204" pitchFamily="34" charset="0"/>
              <a:buChar char="•"/>
            </a:pPr>
            <a:r>
              <a:rPr lang="en-US" sz="2000" b="1" dirty="0"/>
              <a:t>Complete and pass all safety compliance inspections – 1.5</a:t>
            </a:r>
          </a:p>
          <a:p>
            <a:pPr marL="1200150" lvl="2" indent="-285750">
              <a:buClr>
                <a:schemeClr val="tx1"/>
              </a:buClr>
              <a:buFont typeface="Arial" panose="020B0604020202020204" pitchFamily="34" charset="0"/>
              <a:buChar char="•"/>
            </a:pPr>
            <a:r>
              <a:rPr lang="en-US" sz="2000" b="1" dirty="0"/>
              <a:t>Create and implement safety committee for public, environmental, and occupational safety on campus – 1.5</a:t>
            </a:r>
          </a:p>
          <a:p>
            <a:pPr marL="1200150" lvl="2" indent="-285750">
              <a:buClr>
                <a:schemeClr val="tx1"/>
              </a:buClr>
              <a:buFont typeface="Arial" panose="020B0604020202020204" pitchFamily="34" charset="0"/>
              <a:buChar char="•"/>
            </a:pPr>
            <a:r>
              <a:rPr lang="en-US" sz="2000" b="1" dirty="0"/>
              <a:t>*Address code compliance related to storage in the Campus Center – 1.5</a:t>
            </a:r>
          </a:p>
          <a:p>
            <a:pPr marL="742950" lvl="1" indent="-285750">
              <a:buClr>
                <a:schemeClr val="tx1"/>
              </a:buClr>
              <a:buFont typeface="Arial" panose="020B0604020202020204" pitchFamily="34" charset="0"/>
              <a:buChar char="•"/>
            </a:pPr>
            <a:r>
              <a:rPr lang="en-US" sz="2000" b="1" dirty="0"/>
              <a:t>Pillar 2</a:t>
            </a:r>
          </a:p>
          <a:p>
            <a:pPr marL="1200150" lvl="2" indent="-285750">
              <a:buClr>
                <a:schemeClr val="tx1"/>
              </a:buClr>
              <a:buFont typeface="Arial" panose="020B0604020202020204" pitchFamily="34" charset="0"/>
              <a:buChar char="•"/>
            </a:pPr>
            <a:r>
              <a:rPr lang="en-US" sz="2000" b="1" dirty="0"/>
              <a:t>Explore options for monetary incentives for obtaining credentials – 2.2.2, 2.2.3</a:t>
            </a:r>
          </a:p>
          <a:p>
            <a:pPr marL="1200150" lvl="2" indent="-285750">
              <a:buClr>
                <a:schemeClr val="tx1"/>
              </a:buClr>
              <a:buFont typeface="Arial" panose="020B0604020202020204" pitchFamily="34" charset="0"/>
              <a:buChar char="•"/>
            </a:pPr>
            <a:r>
              <a:rPr lang="en-US" sz="2000" b="1" dirty="0"/>
              <a:t>*Utilize LinkedIn Learning for Professional Development– 2.2.4</a:t>
            </a:r>
          </a:p>
          <a:p>
            <a:pPr marL="1200150" lvl="2" indent="-285750">
              <a:buClr>
                <a:schemeClr val="tx1"/>
              </a:buClr>
              <a:buFont typeface="Arial" panose="020B0604020202020204" pitchFamily="34" charset="0"/>
              <a:buChar char="•"/>
            </a:pPr>
            <a:r>
              <a:rPr lang="en-US" sz="2000" b="1" dirty="0"/>
              <a:t>Professional Development programs within VCFA – 2.2.4</a:t>
            </a:r>
          </a:p>
          <a:p>
            <a:pPr marL="1200150" lvl="2" indent="-285750">
              <a:buClr>
                <a:schemeClr val="tx1"/>
              </a:buClr>
              <a:buFont typeface="Arial" panose="020B0604020202020204" pitchFamily="34" charset="0"/>
              <a:buChar char="•"/>
            </a:pPr>
            <a:r>
              <a:rPr lang="en-US" sz="2000" b="1" dirty="0"/>
              <a:t>Record and monitor grant budgets in a timely manner – 2.3.2</a:t>
            </a:r>
          </a:p>
          <a:p>
            <a:pPr lvl="2">
              <a:buClr>
                <a:schemeClr val="tx1"/>
              </a:buClr>
            </a:pPr>
            <a:endParaRPr lang="en-US" sz="2000" b="1" dirty="0"/>
          </a:p>
          <a:p>
            <a:pPr marL="1200150" lvl="2" indent="-285750">
              <a:buClr>
                <a:schemeClr val="tx1"/>
              </a:buClr>
              <a:buFont typeface="Arial" panose="020B0604020202020204" pitchFamily="34" charset="0"/>
              <a:buChar char="•"/>
            </a:pPr>
            <a:endParaRPr lang="en-US" sz="2000" b="1" dirty="0"/>
          </a:p>
        </p:txBody>
      </p:sp>
      <p:sp>
        <p:nvSpPr>
          <p:cNvPr id="2" name="Title 1">
            <a:extLst>
              <a:ext uri="{FF2B5EF4-FFF2-40B4-BE49-F238E27FC236}">
                <a16:creationId xmlns:a16="http://schemas.microsoft.com/office/drawing/2014/main" id="{79268463-3E14-5163-71AF-D71A6876AA9B}"/>
              </a:ext>
            </a:extLst>
          </p:cNvPr>
          <p:cNvSpPr>
            <a:spLocks noGrp="1"/>
          </p:cNvSpPr>
          <p:nvPr>
            <p:ph type="title"/>
          </p:nvPr>
        </p:nvSpPr>
        <p:spPr>
          <a:xfrm>
            <a:off x="265176" y="5257800"/>
            <a:ext cx="8534400" cy="1507067"/>
          </a:xfrm>
        </p:spPr>
        <p:txBody>
          <a:bodyPr/>
          <a:lstStyle/>
          <a:p>
            <a:r>
              <a:rPr lang="en-US" dirty="0"/>
              <a:t>VCFA IEP for CY26 and FY27</a:t>
            </a:r>
          </a:p>
        </p:txBody>
      </p:sp>
      <p:pic>
        <p:nvPicPr>
          <p:cNvPr id="5" name="Picture 4">
            <a:extLst>
              <a:ext uri="{FF2B5EF4-FFF2-40B4-BE49-F238E27FC236}">
                <a16:creationId xmlns:a16="http://schemas.microsoft.com/office/drawing/2014/main" id="{D175EA95-B9E2-1A3C-C244-0453C7BB650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Tree>
    <p:extLst>
      <p:ext uri="{BB962C8B-B14F-4D97-AF65-F5344CB8AC3E}">
        <p14:creationId xmlns:p14="http://schemas.microsoft.com/office/powerpoint/2010/main" val="2111068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7480CFA-B936-096A-4EF4-1B396D976BEF}"/>
              </a:ext>
            </a:extLst>
          </p:cNvPr>
          <p:cNvSpPr txBox="1"/>
          <p:nvPr/>
        </p:nvSpPr>
        <p:spPr>
          <a:xfrm>
            <a:off x="513117" y="660084"/>
            <a:ext cx="10914927" cy="4862870"/>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2800" b="1" dirty="0"/>
              <a:t>Primary Goals for CY26 and FY27</a:t>
            </a:r>
          </a:p>
          <a:p>
            <a:pPr marL="742950" lvl="1" indent="-285750">
              <a:buClr>
                <a:schemeClr val="tx1"/>
              </a:buClr>
              <a:buFont typeface="Arial" panose="020B0604020202020204" pitchFamily="34" charset="0"/>
              <a:buChar char="•"/>
            </a:pPr>
            <a:r>
              <a:rPr lang="en-US" sz="2200" b="1" dirty="0"/>
              <a:t>Pillar 4</a:t>
            </a:r>
          </a:p>
          <a:p>
            <a:pPr marL="1200150" lvl="2" indent="-285750">
              <a:buClr>
                <a:schemeClr val="tx1"/>
              </a:buClr>
              <a:buFont typeface="Arial" panose="020B0604020202020204" pitchFamily="34" charset="0"/>
              <a:buChar char="•"/>
            </a:pPr>
            <a:r>
              <a:rPr lang="en-US" sz="2000" b="1" dirty="0"/>
              <a:t>*Update and review all policies within VCFA – 4.1.1</a:t>
            </a:r>
          </a:p>
          <a:p>
            <a:pPr marL="1200150" lvl="2" indent="-285750">
              <a:buClr>
                <a:schemeClr val="tx1"/>
              </a:buClr>
              <a:buFont typeface="Arial" panose="020B0604020202020204" pitchFamily="34" charset="0"/>
              <a:buChar char="•"/>
            </a:pPr>
            <a:r>
              <a:rPr lang="en-US" sz="2000" b="1" dirty="0"/>
              <a:t>Meet all UA System and ADHE deadlines for financial reporting – 4.1.1</a:t>
            </a:r>
          </a:p>
          <a:p>
            <a:pPr marL="1200150" lvl="2" indent="-285750">
              <a:buClr>
                <a:schemeClr val="tx1"/>
              </a:buClr>
              <a:buFont typeface="Arial" panose="020B0604020202020204" pitchFamily="34" charset="0"/>
              <a:buChar char="•"/>
            </a:pPr>
            <a:r>
              <a:rPr lang="en-US" sz="2000" b="1" dirty="0"/>
              <a:t>Clear workorders in a timely manner for IT and Physical Plant – 4.1.1</a:t>
            </a:r>
          </a:p>
          <a:p>
            <a:pPr marL="1200150" lvl="2" indent="-285750">
              <a:buClr>
                <a:schemeClr val="tx1"/>
              </a:buClr>
              <a:buFont typeface="Arial" panose="020B0604020202020204" pitchFamily="34" charset="0"/>
              <a:buChar char="•"/>
            </a:pPr>
            <a:r>
              <a:rPr lang="en-US" sz="2000" b="1" dirty="0"/>
              <a:t>Meet expectations for system KPIs on quarterly financial reports – 4.1.1</a:t>
            </a:r>
          </a:p>
          <a:p>
            <a:pPr marL="1200150" lvl="2" indent="-285750">
              <a:buClr>
                <a:schemeClr val="tx1"/>
              </a:buClr>
              <a:buFont typeface="Arial" panose="020B0604020202020204" pitchFamily="34" charset="0"/>
              <a:buChar char="•"/>
            </a:pPr>
            <a:r>
              <a:rPr lang="en-US" sz="2000" b="1" dirty="0"/>
              <a:t>Track facility requests and timely recommendations from the facility committee – 4.1.1</a:t>
            </a:r>
          </a:p>
          <a:p>
            <a:pPr marL="1200150" lvl="2" indent="-285750">
              <a:buClr>
                <a:schemeClr val="tx1"/>
              </a:buClr>
              <a:buFont typeface="Arial" panose="020B0604020202020204" pitchFamily="34" charset="0"/>
              <a:buChar char="•"/>
            </a:pPr>
            <a:r>
              <a:rPr lang="en-US" sz="2000" b="1" dirty="0"/>
              <a:t>Institute and use budget check – 4.1.1</a:t>
            </a:r>
          </a:p>
          <a:p>
            <a:pPr marL="1200150" lvl="2" indent="-285750">
              <a:buClr>
                <a:schemeClr val="tx1"/>
              </a:buClr>
              <a:buFont typeface="Arial" panose="020B0604020202020204" pitchFamily="34" charset="0"/>
              <a:buChar char="•"/>
            </a:pPr>
            <a:r>
              <a:rPr lang="en-US" sz="2000" b="1" dirty="0"/>
              <a:t>Meet timelines established on RFPs and RFQs – 4.1.1</a:t>
            </a:r>
          </a:p>
          <a:p>
            <a:pPr marL="1200150" lvl="2" indent="-285750">
              <a:buClr>
                <a:schemeClr val="tx1"/>
              </a:buClr>
              <a:buFont typeface="Arial" panose="020B0604020202020204" pitchFamily="34" charset="0"/>
              <a:buChar char="•"/>
            </a:pPr>
            <a:r>
              <a:rPr lang="en-US" sz="2000" b="1" dirty="0"/>
              <a:t>*Complete review of Procurement handbook – 4.1.1</a:t>
            </a:r>
          </a:p>
          <a:p>
            <a:pPr marL="1200150" lvl="2" indent="-285750">
              <a:buClr>
                <a:schemeClr val="tx1"/>
              </a:buClr>
              <a:buFont typeface="Arial" panose="020B0604020202020204" pitchFamily="34" charset="0"/>
              <a:buChar char="•"/>
            </a:pPr>
            <a:r>
              <a:rPr lang="en-US" sz="2000" b="1" dirty="0"/>
              <a:t>*Meet system guidelines on monthly, quarterly, and annual close outs – 4.1.1</a:t>
            </a:r>
          </a:p>
          <a:p>
            <a:pPr marL="1200150" lvl="2" indent="-285750">
              <a:buClr>
                <a:schemeClr val="tx1"/>
              </a:buClr>
              <a:buFont typeface="Arial" panose="020B0604020202020204" pitchFamily="34" charset="0"/>
              <a:buChar char="•"/>
            </a:pPr>
            <a:r>
              <a:rPr lang="en-US" sz="2000" b="1" dirty="0"/>
              <a:t>Develop plan for physical plant equipment replacement – 4.1.1, 4.1.3, 4.2.1</a:t>
            </a:r>
          </a:p>
          <a:p>
            <a:pPr marL="1200150" lvl="2" indent="-285750">
              <a:buClr>
                <a:schemeClr val="tx1"/>
              </a:buClr>
              <a:buFont typeface="Arial" panose="020B0604020202020204" pitchFamily="34" charset="0"/>
              <a:buChar char="•"/>
            </a:pPr>
            <a:r>
              <a:rPr lang="en-US" sz="2000" b="1" dirty="0"/>
              <a:t>Adopt the UA System new budget program – 4.1.1, 4.2.1</a:t>
            </a:r>
          </a:p>
          <a:p>
            <a:pPr marL="742950" lvl="1" indent="-285750">
              <a:buClr>
                <a:schemeClr val="tx1"/>
              </a:buClr>
              <a:buFont typeface="Arial" panose="020B0604020202020204" pitchFamily="34" charset="0"/>
              <a:buChar char="•"/>
            </a:pPr>
            <a:endParaRPr lang="en-US" sz="2000" b="1" dirty="0"/>
          </a:p>
        </p:txBody>
      </p:sp>
      <p:sp>
        <p:nvSpPr>
          <p:cNvPr id="2" name="Title 1">
            <a:extLst>
              <a:ext uri="{FF2B5EF4-FFF2-40B4-BE49-F238E27FC236}">
                <a16:creationId xmlns:a16="http://schemas.microsoft.com/office/drawing/2014/main" id="{79268463-3E14-5163-71AF-D71A6876AA9B}"/>
              </a:ext>
            </a:extLst>
          </p:cNvPr>
          <p:cNvSpPr>
            <a:spLocks noGrp="1"/>
          </p:cNvSpPr>
          <p:nvPr>
            <p:ph type="title"/>
          </p:nvPr>
        </p:nvSpPr>
        <p:spPr>
          <a:xfrm>
            <a:off x="265176" y="5257800"/>
            <a:ext cx="8534400" cy="1507067"/>
          </a:xfrm>
        </p:spPr>
        <p:txBody>
          <a:bodyPr/>
          <a:lstStyle/>
          <a:p>
            <a:r>
              <a:rPr lang="en-US" dirty="0"/>
              <a:t>VCFA IEP for CY26 and FY27</a:t>
            </a:r>
          </a:p>
        </p:txBody>
      </p:sp>
      <p:pic>
        <p:nvPicPr>
          <p:cNvPr id="5" name="Picture 4">
            <a:extLst>
              <a:ext uri="{FF2B5EF4-FFF2-40B4-BE49-F238E27FC236}">
                <a16:creationId xmlns:a16="http://schemas.microsoft.com/office/drawing/2014/main" id="{D175EA95-B9E2-1A3C-C244-0453C7BB650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Tree>
    <p:extLst>
      <p:ext uri="{BB962C8B-B14F-4D97-AF65-F5344CB8AC3E}">
        <p14:creationId xmlns:p14="http://schemas.microsoft.com/office/powerpoint/2010/main" val="1739110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7480CFA-B936-096A-4EF4-1B396D976BEF}"/>
              </a:ext>
            </a:extLst>
          </p:cNvPr>
          <p:cNvSpPr txBox="1"/>
          <p:nvPr/>
        </p:nvSpPr>
        <p:spPr>
          <a:xfrm>
            <a:off x="513117" y="634206"/>
            <a:ext cx="10914927" cy="4862870"/>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2800" b="1" dirty="0"/>
              <a:t>Primary Goals for CY26 and FY27</a:t>
            </a:r>
          </a:p>
          <a:p>
            <a:pPr marL="742950" lvl="1" indent="-285750">
              <a:buClr>
                <a:schemeClr val="tx1"/>
              </a:buClr>
              <a:buFont typeface="Arial" panose="020B0604020202020204" pitchFamily="34" charset="0"/>
              <a:buChar char="•"/>
            </a:pPr>
            <a:r>
              <a:rPr lang="en-US" sz="2200" b="1" dirty="0"/>
              <a:t>Pillar 4</a:t>
            </a:r>
          </a:p>
          <a:p>
            <a:pPr marL="1200150" lvl="2" indent="-285750">
              <a:buClr>
                <a:schemeClr val="tx1"/>
              </a:buClr>
              <a:buFont typeface="Arial" panose="020B0604020202020204" pitchFamily="34" charset="0"/>
              <a:buChar char="•"/>
            </a:pPr>
            <a:r>
              <a:rPr lang="en-US" sz="2000" b="1" dirty="0"/>
              <a:t>Conduct SSCH analysis for budget – 4.1.1, 4.2.4</a:t>
            </a:r>
          </a:p>
          <a:p>
            <a:pPr marL="1200150" lvl="2" indent="-285750">
              <a:buClr>
                <a:schemeClr val="tx1"/>
              </a:buClr>
              <a:buFont typeface="Arial" panose="020B0604020202020204" pitchFamily="34" charset="0"/>
              <a:buChar char="•"/>
            </a:pPr>
            <a:r>
              <a:rPr lang="en-US" sz="2000" b="1" dirty="0"/>
              <a:t>Meet HE industry standard for 180 days cash on hand – 4.1.1, 4.2.4, 4.2.5, 4.2.6</a:t>
            </a:r>
          </a:p>
          <a:p>
            <a:pPr marL="1200150" lvl="2" indent="-285750">
              <a:buClr>
                <a:schemeClr val="tx1"/>
              </a:buClr>
              <a:buFont typeface="Arial" panose="020B0604020202020204" pitchFamily="34" charset="0"/>
              <a:buChar char="•"/>
            </a:pPr>
            <a:r>
              <a:rPr lang="en-US" sz="2000" b="1" dirty="0"/>
              <a:t>Track access control points for usage and security planning – 4.1.3</a:t>
            </a:r>
          </a:p>
          <a:p>
            <a:pPr marL="1200150" lvl="2" indent="-285750">
              <a:buClr>
                <a:schemeClr val="tx1"/>
              </a:buClr>
              <a:buFont typeface="Arial" panose="020B0604020202020204" pitchFamily="34" charset="0"/>
              <a:buChar char="•"/>
            </a:pPr>
            <a:r>
              <a:rPr lang="en-US" sz="2000" b="1" dirty="0"/>
              <a:t>Work with to reduce surplus on campus – 4.1.3, 4.2.1</a:t>
            </a:r>
          </a:p>
          <a:p>
            <a:pPr marL="1200150" lvl="2" indent="-285750">
              <a:buClr>
                <a:schemeClr val="tx1"/>
              </a:buClr>
              <a:buFont typeface="Arial" panose="020B0604020202020204" pitchFamily="34" charset="0"/>
              <a:buChar char="•"/>
            </a:pPr>
            <a:r>
              <a:rPr lang="en-US" sz="2000" b="1" dirty="0"/>
              <a:t>*Perform Box Office renovation into the CACE Welcome Center – 4.1.3, 4.2.1</a:t>
            </a:r>
          </a:p>
          <a:p>
            <a:pPr marL="1200150" lvl="2" indent="-285750">
              <a:buClr>
                <a:schemeClr val="tx1"/>
              </a:buClr>
              <a:buFont typeface="Arial" panose="020B0604020202020204" pitchFamily="34" charset="0"/>
              <a:buChar char="•"/>
            </a:pPr>
            <a:r>
              <a:rPr lang="en-US" sz="2000" b="1" dirty="0"/>
              <a:t>*Renovate and upgrade the Reynolds Room – 4.1.3, 4.2.1</a:t>
            </a:r>
          </a:p>
          <a:p>
            <a:pPr marL="1200150" lvl="2" indent="-285750">
              <a:buClr>
                <a:schemeClr val="tx1"/>
              </a:buClr>
              <a:buFont typeface="Arial" panose="020B0604020202020204" pitchFamily="34" charset="0"/>
              <a:buChar char="•"/>
            </a:pPr>
            <a:r>
              <a:rPr lang="en-US" sz="2000" b="1" dirty="0"/>
              <a:t>*Replace Campus Center furniture – 4.1.3,4.2.1</a:t>
            </a:r>
          </a:p>
          <a:p>
            <a:pPr marL="1200150" lvl="2" indent="-285750">
              <a:buClr>
                <a:schemeClr val="tx1"/>
              </a:buClr>
              <a:buFont typeface="Arial" panose="020B0604020202020204" pitchFamily="34" charset="0"/>
              <a:buChar char="•"/>
            </a:pPr>
            <a:r>
              <a:rPr lang="en-US" sz="2000" b="1" dirty="0"/>
              <a:t>Assign contract monitor to each contract – 4.2.1</a:t>
            </a:r>
          </a:p>
          <a:p>
            <a:pPr marL="1200150" lvl="2" indent="-285750">
              <a:buClr>
                <a:schemeClr val="tx1"/>
              </a:buClr>
              <a:buFont typeface="Arial" panose="020B0604020202020204" pitchFamily="34" charset="0"/>
              <a:buChar char="•"/>
            </a:pPr>
            <a:r>
              <a:rPr lang="en-US" sz="2000" b="1" dirty="0"/>
              <a:t>Create programs for employee learning – 4.2.2</a:t>
            </a:r>
          </a:p>
          <a:p>
            <a:pPr marL="1200150" lvl="2" indent="-285750">
              <a:buClr>
                <a:schemeClr val="tx1"/>
              </a:buClr>
              <a:buFont typeface="Arial" panose="020B0604020202020204" pitchFamily="34" charset="0"/>
              <a:buChar char="•"/>
            </a:pPr>
            <a:r>
              <a:rPr lang="en-US" sz="2000" b="1" dirty="0"/>
              <a:t>*Collaborate with local first responders for training and info – 4.2.3</a:t>
            </a:r>
          </a:p>
          <a:p>
            <a:pPr marL="1200150" lvl="2" indent="-285750">
              <a:buClr>
                <a:schemeClr val="tx1"/>
              </a:buClr>
              <a:buFont typeface="Arial" panose="020B0604020202020204" pitchFamily="34" charset="0"/>
              <a:buChar char="•"/>
            </a:pPr>
            <a:r>
              <a:rPr lang="en-US" sz="2000" b="1" dirty="0"/>
              <a:t>Maintain an annual average score of 80 on Microsoft Secure Score – 4.2.4</a:t>
            </a:r>
          </a:p>
          <a:p>
            <a:pPr marL="1200150" lvl="2" indent="-285750">
              <a:buClr>
                <a:schemeClr val="tx1"/>
              </a:buClr>
              <a:buFont typeface="Arial" panose="020B0604020202020204" pitchFamily="34" charset="0"/>
              <a:buChar char="•"/>
            </a:pPr>
            <a:r>
              <a:rPr lang="en-US" sz="2000" b="1" dirty="0"/>
              <a:t>Maintain a Microsoft security score card rating of B or higher – 4.2.4</a:t>
            </a:r>
          </a:p>
          <a:p>
            <a:pPr marL="742950" lvl="1" indent="-285750">
              <a:buClr>
                <a:schemeClr val="tx1"/>
              </a:buClr>
              <a:buFont typeface="Arial" panose="020B0604020202020204" pitchFamily="34" charset="0"/>
              <a:buChar char="•"/>
            </a:pPr>
            <a:endParaRPr lang="en-US" sz="2000" b="1" dirty="0"/>
          </a:p>
        </p:txBody>
      </p:sp>
      <p:sp>
        <p:nvSpPr>
          <p:cNvPr id="2" name="Title 1">
            <a:extLst>
              <a:ext uri="{FF2B5EF4-FFF2-40B4-BE49-F238E27FC236}">
                <a16:creationId xmlns:a16="http://schemas.microsoft.com/office/drawing/2014/main" id="{79268463-3E14-5163-71AF-D71A6876AA9B}"/>
              </a:ext>
            </a:extLst>
          </p:cNvPr>
          <p:cNvSpPr>
            <a:spLocks noGrp="1"/>
          </p:cNvSpPr>
          <p:nvPr>
            <p:ph type="title"/>
          </p:nvPr>
        </p:nvSpPr>
        <p:spPr>
          <a:xfrm>
            <a:off x="265176" y="5257800"/>
            <a:ext cx="8534400" cy="1507067"/>
          </a:xfrm>
        </p:spPr>
        <p:txBody>
          <a:bodyPr/>
          <a:lstStyle/>
          <a:p>
            <a:r>
              <a:rPr lang="en-US" dirty="0"/>
              <a:t>VCFA IEP for CY26 and FY27</a:t>
            </a:r>
          </a:p>
        </p:txBody>
      </p:sp>
      <p:pic>
        <p:nvPicPr>
          <p:cNvPr id="5" name="Picture 4">
            <a:extLst>
              <a:ext uri="{FF2B5EF4-FFF2-40B4-BE49-F238E27FC236}">
                <a16:creationId xmlns:a16="http://schemas.microsoft.com/office/drawing/2014/main" id="{D175EA95-B9E2-1A3C-C244-0453C7BB650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Tree>
    <p:extLst>
      <p:ext uri="{BB962C8B-B14F-4D97-AF65-F5344CB8AC3E}">
        <p14:creationId xmlns:p14="http://schemas.microsoft.com/office/powerpoint/2010/main" val="618766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93A72-EA9C-211C-B033-5F381BAB3FC4}"/>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1B864913-A485-C691-4F48-1EE37529BF7F}"/>
              </a:ext>
            </a:extLst>
          </p:cNvPr>
          <p:cNvSpPr txBox="1"/>
          <p:nvPr/>
        </p:nvSpPr>
        <p:spPr>
          <a:xfrm>
            <a:off x="513117" y="634206"/>
            <a:ext cx="10914927" cy="2708434"/>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2800" b="1" dirty="0"/>
              <a:t>Primary Goals for CY26 and FY27</a:t>
            </a:r>
          </a:p>
          <a:p>
            <a:pPr marL="742950" lvl="1" indent="-285750">
              <a:buClr>
                <a:schemeClr val="tx1"/>
              </a:buClr>
              <a:buFont typeface="Arial" panose="020B0604020202020204" pitchFamily="34" charset="0"/>
              <a:buChar char="•"/>
            </a:pPr>
            <a:r>
              <a:rPr lang="en-US" sz="2200" b="1" dirty="0"/>
              <a:t>Pillar 4</a:t>
            </a:r>
          </a:p>
          <a:p>
            <a:pPr marL="1200150" lvl="2" indent="-285750">
              <a:buClr>
                <a:schemeClr val="tx1"/>
              </a:buClr>
              <a:buFont typeface="Arial" panose="020B0604020202020204" pitchFamily="34" charset="0"/>
              <a:buChar char="•"/>
            </a:pPr>
            <a:r>
              <a:rPr lang="en-US" sz="2000" b="1" dirty="0"/>
              <a:t>*Have a Microsoft compliance score of 80 or higher – 4.2.4</a:t>
            </a:r>
          </a:p>
          <a:p>
            <a:pPr marL="1200150" lvl="2" indent="-285750">
              <a:buClr>
                <a:schemeClr val="tx1"/>
              </a:buClr>
              <a:buFont typeface="Arial" panose="020B0604020202020204" pitchFamily="34" charset="0"/>
              <a:buChar char="•"/>
            </a:pPr>
            <a:r>
              <a:rPr lang="en-US" sz="2000" b="1" dirty="0"/>
              <a:t>*Develop long-term budget plans – 4.2.4</a:t>
            </a:r>
          </a:p>
          <a:p>
            <a:pPr marL="1200150" lvl="2" indent="-285750">
              <a:buClr>
                <a:schemeClr val="tx1"/>
              </a:buClr>
              <a:buFont typeface="Arial" panose="020B0604020202020204" pitchFamily="34" charset="0"/>
              <a:buChar char="•"/>
            </a:pPr>
            <a:r>
              <a:rPr lang="en-US" sz="2000" b="1" dirty="0"/>
              <a:t>*Work with Follet and Faculty to improve LTAP – 4.2.4</a:t>
            </a:r>
          </a:p>
          <a:p>
            <a:pPr marL="1200150" lvl="2" indent="-285750">
              <a:buClr>
                <a:schemeClr val="tx1"/>
              </a:buClr>
              <a:buFont typeface="Arial" panose="020B0604020202020204" pitchFamily="34" charset="0"/>
              <a:buChar char="•"/>
            </a:pPr>
            <a:r>
              <a:rPr lang="en-US" sz="2000" b="1" dirty="0"/>
              <a:t>Communicate Budget process and results to campus – 4.2.5</a:t>
            </a:r>
          </a:p>
          <a:p>
            <a:pPr marL="1200150" lvl="2" indent="-285750">
              <a:buClr>
                <a:schemeClr val="tx1"/>
              </a:buClr>
              <a:buFont typeface="Arial" panose="020B0604020202020204" pitchFamily="34" charset="0"/>
              <a:buChar char="•"/>
            </a:pPr>
            <a:r>
              <a:rPr lang="en-US" sz="2000" b="1" dirty="0"/>
              <a:t>Update cabinet on budget versus actual spend via quarterly reports – 4.2.5</a:t>
            </a:r>
          </a:p>
          <a:p>
            <a:pPr marL="742950" lvl="1" indent="-285750">
              <a:buClr>
                <a:schemeClr val="tx1"/>
              </a:buClr>
              <a:buFont typeface="Arial" panose="020B0604020202020204" pitchFamily="34" charset="0"/>
              <a:buChar char="•"/>
            </a:pPr>
            <a:endParaRPr lang="en-US" sz="2000" b="1" dirty="0"/>
          </a:p>
        </p:txBody>
      </p:sp>
      <p:sp>
        <p:nvSpPr>
          <p:cNvPr id="2" name="Title 1">
            <a:extLst>
              <a:ext uri="{FF2B5EF4-FFF2-40B4-BE49-F238E27FC236}">
                <a16:creationId xmlns:a16="http://schemas.microsoft.com/office/drawing/2014/main" id="{5EC96EB7-CB1E-EA00-9407-D21EDA9D90EF}"/>
              </a:ext>
            </a:extLst>
          </p:cNvPr>
          <p:cNvSpPr>
            <a:spLocks noGrp="1"/>
          </p:cNvSpPr>
          <p:nvPr>
            <p:ph type="title"/>
          </p:nvPr>
        </p:nvSpPr>
        <p:spPr>
          <a:xfrm>
            <a:off x="265176" y="5257800"/>
            <a:ext cx="8534400" cy="1507067"/>
          </a:xfrm>
        </p:spPr>
        <p:txBody>
          <a:bodyPr/>
          <a:lstStyle/>
          <a:p>
            <a:r>
              <a:rPr lang="en-US" dirty="0"/>
              <a:t>VCFA IEP for CY26 and FY27</a:t>
            </a:r>
          </a:p>
        </p:txBody>
      </p:sp>
      <p:pic>
        <p:nvPicPr>
          <p:cNvPr id="5" name="Picture 4">
            <a:extLst>
              <a:ext uri="{FF2B5EF4-FFF2-40B4-BE49-F238E27FC236}">
                <a16:creationId xmlns:a16="http://schemas.microsoft.com/office/drawing/2014/main" id="{5FDFF769-A5EC-CEF0-D896-2CA52B0C581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5468" y="4911489"/>
            <a:ext cx="2185153" cy="2204929"/>
          </a:xfrm>
          <a:prstGeom prst="rect">
            <a:avLst/>
          </a:prstGeom>
        </p:spPr>
      </p:pic>
    </p:spTree>
    <p:extLst>
      <p:ext uri="{BB962C8B-B14F-4D97-AF65-F5344CB8AC3E}">
        <p14:creationId xmlns:p14="http://schemas.microsoft.com/office/powerpoint/2010/main" val="559315301"/>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16262</TotalTime>
  <Words>3720</Words>
  <Application>Microsoft Office PowerPoint</Application>
  <PresentationFormat>Widescreen</PresentationFormat>
  <Paragraphs>231</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Wingdings 3</vt:lpstr>
      <vt:lpstr>Slice</vt:lpstr>
      <vt:lpstr>VCFA IEP Overview</vt:lpstr>
      <vt:lpstr>VCFA IEP Overview</vt:lpstr>
      <vt:lpstr>VCFA IEP Review</vt:lpstr>
      <vt:lpstr>VCFA IEP Review</vt:lpstr>
      <vt:lpstr>VCFA IEP Review</vt:lpstr>
      <vt:lpstr>VCFA IEP for CY26 and FY27</vt:lpstr>
      <vt:lpstr>VCFA IEP for CY26 and FY27</vt:lpstr>
      <vt:lpstr>VCFA IEP for CY26 and FY27</vt:lpstr>
      <vt:lpstr>VCFA IEP for CY26 and FY27</vt:lpstr>
      <vt:lpstr>VCFA IEP for CY26 and FY27</vt:lpstr>
      <vt:lpstr>VCFA IEP for CY26 and FY27</vt:lpstr>
      <vt:lpstr>VCFA IEP for CY26 and FY27</vt:lpstr>
      <vt:lpstr>Questions?</vt:lpstr>
    </vt:vector>
  </TitlesOfParts>
  <Company>UAFS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UAFS Budget Overview</dc:title>
  <dc:creator>Carey Tucker</dc:creator>
  <cp:lastModifiedBy>Scott Goines</cp:lastModifiedBy>
  <cp:revision>67</cp:revision>
  <cp:lastPrinted>2024-01-23T20:18:15Z</cp:lastPrinted>
  <dcterms:created xsi:type="dcterms:W3CDTF">2023-09-13T20:18:06Z</dcterms:created>
  <dcterms:modified xsi:type="dcterms:W3CDTF">2026-03-13T22:14:01Z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3887d94-9f36-44fc-82d1-02b03f02a054_Enabled">
    <vt:lpwstr>true</vt:lpwstr>
  </property>
  <property fmtid="{D5CDD505-2E9C-101B-9397-08002B2CF9AE}" pid="3" name="MSIP_Label_63887d94-9f36-44fc-82d1-02b03f02a054_SetDate">
    <vt:lpwstr>2023-09-13T20:18:06Z</vt:lpwstr>
  </property>
  <property fmtid="{D5CDD505-2E9C-101B-9397-08002B2CF9AE}" pid="4" name="MSIP_Label_63887d94-9f36-44fc-82d1-02b03f02a054_Method">
    <vt:lpwstr>Standard</vt:lpwstr>
  </property>
  <property fmtid="{D5CDD505-2E9C-101B-9397-08002B2CF9AE}" pid="5" name="MSIP_Label_63887d94-9f36-44fc-82d1-02b03f02a054_Name">
    <vt:lpwstr>Public</vt:lpwstr>
  </property>
  <property fmtid="{D5CDD505-2E9C-101B-9397-08002B2CF9AE}" pid="6" name="MSIP_Label_63887d94-9f36-44fc-82d1-02b03f02a054_SiteId">
    <vt:lpwstr>16b5484d-2207-4386-bab1-799b667f4034</vt:lpwstr>
  </property>
  <property fmtid="{D5CDD505-2E9C-101B-9397-08002B2CF9AE}" pid="7" name="MSIP_Label_63887d94-9f36-44fc-82d1-02b03f02a054_ActionId">
    <vt:lpwstr>4074e64b-b255-4ebe-bf1d-13cdbfd56001</vt:lpwstr>
  </property>
  <property fmtid="{D5CDD505-2E9C-101B-9397-08002B2CF9AE}" pid="8" name="MSIP_Label_63887d94-9f36-44fc-82d1-02b03f02a054_ContentBits">
    <vt:lpwstr>0</vt:lpwstr>
  </property>
</Properties>
</file>